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89" r:id="rId2"/>
    <p:sldId id="290" r:id="rId3"/>
    <p:sldId id="257" r:id="rId4"/>
    <p:sldId id="258" r:id="rId5"/>
    <p:sldId id="259" r:id="rId6"/>
    <p:sldId id="260" r:id="rId7"/>
    <p:sldId id="261" r:id="rId8"/>
    <p:sldId id="296" r:id="rId9"/>
    <p:sldId id="262" r:id="rId10"/>
    <p:sldId id="263" r:id="rId11"/>
    <p:sldId id="287" r:id="rId12"/>
    <p:sldId id="285" r:id="rId13"/>
    <p:sldId id="286" r:id="rId14"/>
    <p:sldId id="297" r:id="rId15"/>
    <p:sldId id="288" r:id="rId16"/>
    <p:sldId id="265" r:id="rId17"/>
    <p:sldId id="266" r:id="rId18"/>
    <p:sldId id="267" r:id="rId19"/>
    <p:sldId id="268" r:id="rId20"/>
    <p:sldId id="292" r:id="rId21"/>
    <p:sldId id="294" r:id="rId22"/>
    <p:sldId id="269" r:id="rId23"/>
    <p:sldId id="270" r:id="rId24"/>
    <p:sldId id="271" r:id="rId25"/>
    <p:sldId id="272" r:id="rId26"/>
    <p:sldId id="275" r:id="rId27"/>
    <p:sldId id="273" r:id="rId28"/>
    <p:sldId id="274" r:id="rId29"/>
    <p:sldId id="295" r:id="rId3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5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17376B-2538-4731-A628-713C61D85F48}" type="datetimeFigureOut">
              <a:rPr lang="de-DE" smtClean="0"/>
              <a:t>28.07.2016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5E4EE6-E178-4A68-8905-DC26355ECD26}" type="slidenum">
              <a:rPr lang="de-DE" smtClean="0"/>
              <a:t>‹Nr.›</a:t>
            </a:fld>
            <a:endParaRPr lang="de-DE"/>
          </a:p>
        </p:txBody>
      </p:sp>
    </p:spTree>
    <p:extLst>
      <p:ext uri="{BB962C8B-B14F-4D97-AF65-F5344CB8AC3E}">
        <p14:creationId xmlns:p14="http://schemas.microsoft.com/office/powerpoint/2010/main" val="2047974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Folienbildplatzhalter 1"/>
          <p:cNvSpPr>
            <a:spLocks noGrp="1" noRot="1" noChangeAspect="1" noTextEdit="1"/>
          </p:cNvSpPr>
          <p:nvPr>
            <p:ph type="sldImg"/>
          </p:nvPr>
        </p:nvSpPr>
        <p:spPr>
          <a:xfrm>
            <a:off x="66675" y="738188"/>
            <a:ext cx="6538913" cy="3679825"/>
          </a:xfrm>
          <a:ln/>
        </p:spPr>
      </p:sp>
      <p:sp>
        <p:nvSpPr>
          <p:cNvPr id="66563"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ea typeface="ＭＳ Ｐゴシック" panose="020B0600070205080204" pitchFamily="34" charset="-128"/>
              </a:rPr>
              <a:t>8:10a  Beleidigung, Bedrohung   8:10b  eingreifen Offizieller ins Spiel  od   Spieler vereitelt klare Torgelegenheit durch unerlaubtes Betreten des Spielfelds</a:t>
            </a:r>
          </a:p>
        </p:txBody>
      </p:sp>
      <p:sp>
        <p:nvSpPr>
          <p:cNvPr id="66564" name="Foliennummernplatzhalt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1pPr>
            <a:lvl2pPr marL="742950" indent="-285750"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2pPr>
            <a:lvl3pPr marL="1143000" indent="-228600"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3pPr>
            <a:lvl4pPr marL="1600200" indent="-228600"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4pPr>
            <a:lvl5pPr marL="2057400" indent="-228600"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5pPr>
            <a:lvl6pPr marL="2514600" indent="-228600" defTabSz="881063" eaLnBrk="0" fontAlgn="base" hangingPunct="0">
              <a:spcBef>
                <a:spcPct val="30000"/>
              </a:spcBef>
              <a:spcAft>
                <a:spcPct val="0"/>
              </a:spcAft>
              <a:defRPr sz="1200">
                <a:solidFill>
                  <a:schemeClr val="tx1"/>
                </a:solidFill>
                <a:latin typeface="Times New Roman" panose="02020603050405020304" pitchFamily="18" charset="0"/>
                <a:ea typeface="ＭＳ Ｐゴシック" panose="020B0600070205080204" pitchFamily="34" charset="-128"/>
              </a:defRPr>
            </a:lvl6pPr>
            <a:lvl7pPr marL="2971800" indent="-228600" defTabSz="881063" eaLnBrk="0" fontAlgn="base" hangingPunct="0">
              <a:spcBef>
                <a:spcPct val="30000"/>
              </a:spcBef>
              <a:spcAft>
                <a:spcPct val="0"/>
              </a:spcAft>
              <a:defRPr sz="1200">
                <a:solidFill>
                  <a:schemeClr val="tx1"/>
                </a:solidFill>
                <a:latin typeface="Times New Roman" panose="02020603050405020304" pitchFamily="18" charset="0"/>
                <a:ea typeface="ＭＳ Ｐゴシック" panose="020B0600070205080204" pitchFamily="34" charset="-128"/>
              </a:defRPr>
            </a:lvl7pPr>
            <a:lvl8pPr marL="3429000" indent="-228600" defTabSz="881063" eaLnBrk="0" fontAlgn="base" hangingPunct="0">
              <a:spcBef>
                <a:spcPct val="30000"/>
              </a:spcBef>
              <a:spcAft>
                <a:spcPct val="0"/>
              </a:spcAft>
              <a:defRPr sz="1200">
                <a:solidFill>
                  <a:schemeClr val="tx1"/>
                </a:solidFill>
                <a:latin typeface="Times New Roman" panose="02020603050405020304" pitchFamily="18" charset="0"/>
                <a:ea typeface="ＭＳ Ｐゴシック" panose="020B0600070205080204" pitchFamily="34" charset="-128"/>
              </a:defRPr>
            </a:lvl8pPr>
            <a:lvl9pPr marL="3886200" indent="-228600" defTabSz="881063" eaLnBrk="0" fontAlgn="base" hangingPunct="0">
              <a:spcBef>
                <a:spcPct val="30000"/>
              </a:spcBef>
              <a:spcAft>
                <a:spcPct val="0"/>
              </a:spcAft>
              <a:defRPr sz="1200">
                <a:solidFill>
                  <a:schemeClr val="tx1"/>
                </a:solidFill>
                <a:latin typeface="Times New Roman" panose="02020603050405020304" pitchFamily="18" charset="0"/>
                <a:ea typeface="ＭＳ Ｐゴシック" panose="020B0600070205080204" pitchFamily="34" charset="-128"/>
              </a:defRPr>
            </a:lvl9pPr>
          </a:lstStyle>
          <a:p>
            <a:pPr>
              <a:spcBef>
                <a:spcPct val="0"/>
              </a:spcBef>
            </a:pPr>
            <a:fld id="{5E22FFD4-DAC9-49BB-A14B-30CBB73657BE}" type="slidenum">
              <a:rPr lang="de-DE" altLang="de-DE">
                <a:cs typeface="Arial" panose="020B0604020202020204" pitchFamily="34" charset="0"/>
              </a:rPr>
              <a:pPr>
                <a:spcBef>
                  <a:spcPct val="0"/>
                </a:spcBef>
              </a:pPr>
              <a:t>20</a:t>
            </a:fld>
            <a:endParaRPr lang="de-DE" altLang="de-DE">
              <a:cs typeface="Arial" panose="020B0604020202020204" pitchFamily="34" charset="0"/>
            </a:endParaRPr>
          </a:p>
        </p:txBody>
      </p:sp>
    </p:spTree>
    <p:extLst>
      <p:ext uri="{BB962C8B-B14F-4D97-AF65-F5344CB8AC3E}">
        <p14:creationId xmlns:p14="http://schemas.microsoft.com/office/powerpoint/2010/main" val="1273690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Folienbildplatzhalter 1"/>
          <p:cNvSpPr>
            <a:spLocks noGrp="1" noRot="1" noChangeAspect="1" noTextEdit="1"/>
          </p:cNvSpPr>
          <p:nvPr>
            <p:ph type="sldImg"/>
          </p:nvPr>
        </p:nvSpPr>
        <p:spPr>
          <a:xfrm>
            <a:off x="66675" y="738188"/>
            <a:ext cx="6538913" cy="3679825"/>
          </a:xfrm>
          <a:ln/>
        </p:spPr>
      </p:sp>
      <p:sp>
        <p:nvSpPr>
          <p:cNvPr id="72707"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ea typeface="ＭＳ Ｐゴシック" panose="020B0600070205080204" pitchFamily="34" charset="-128"/>
            </a:endParaRPr>
          </a:p>
        </p:txBody>
      </p:sp>
      <p:sp>
        <p:nvSpPr>
          <p:cNvPr id="72708" name="Foliennummernplatzhalt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1pPr>
            <a:lvl2pPr marL="742950" indent="-285750"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2pPr>
            <a:lvl3pPr marL="1143000" indent="-228600"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3pPr>
            <a:lvl4pPr marL="1600200" indent="-228600"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4pPr>
            <a:lvl5pPr marL="2057400" indent="-228600" defTabSz="881063">
              <a:spcBef>
                <a:spcPct val="30000"/>
              </a:spcBef>
              <a:defRPr sz="1200">
                <a:solidFill>
                  <a:schemeClr val="tx1"/>
                </a:solidFill>
                <a:latin typeface="Times New Roman" panose="02020603050405020304" pitchFamily="18" charset="0"/>
                <a:ea typeface="ＭＳ Ｐゴシック" panose="020B0600070205080204" pitchFamily="34" charset="-128"/>
              </a:defRPr>
            </a:lvl5pPr>
            <a:lvl6pPr marL="2514600" indent="-228600" defTabSz="881063" eaLnBrk="0" fontAlgn="base" hangingPunct="0">
              <a:spcBef>
                <a:spcPct val="30000"/>
              </a:spcBef>
              <a:spcAft>
                <a:spcPct val="0"/>
              </a:spcAft>
              <a:defRPr sz="1200">
                <a:solidFill>
                  <a:schemeClr val="tx1"/>
                </a:solidFill>
                <a:latin typeface="Times New Roman" panose="02020603050405020304" pitchFamily="18" charset="0"/>
                <a:ea typeface="ＭＳ Ｐゴシック" panose="020B0600070205080204" pitchFamily="34" charset="-128"/>
              </a:defRPr>
            </a:lvl6pPr>
            <a:lvl7pPr marL="2971800" indent="-228600" defTabSz="881063" eaLnBrk="0" fontAlgn="base" hangingPunct="0">
              <a:spcBef>
                <a:spcPct val="30000"/>
              </a:spcBef>
              <a:spcAft>
                <a:spcPct val="0"/>
              </a:spcAft>
              <a:defRPr sz="1200">
                <a:solidFill>
                  <a:schemeClr val="tx1"/>
                </a:solidFill>
                <a:latin typeface="Times New Roman" panose="02020603050405020304" pitchFamily="18" charset="0"/>
                <a:ea typeface="ＭＳ Ｐゴシック" panose="020B0600070205080204" pitchFamily="34" charset="-128"/>
              </a:defRPr>
            </a:lvl7pPr>
            <a:lvl8pPr marL="3429000" indent="-228600" defTabSz="881063" eaLnBrk="0" fontAlgn="base" hangingPunct="0">
              <a:spcBef>
                <a:spcPct val="30000"/>
              </a:spcBef>
              <a:spcAft>
                <a:spcPct val="0"/>
              </a:spcAft>
              <a:defRPr sz="1200">
                <a:solidFill>
                  <a:schemeClr val="tx1"/>
                </a:solidFill>
                <a:latin typeface="Times New Roman" panose="02020603050405020304" pitchFamily="18" charset="0"/>
                <a:ea typeface="ＭＳ Ｐゴシック" panose="020B0600070205080204" pitchFamily="34" charset="-128"/>
              </a:defRPr>
            </a:lvl8pPr>
            <a:lvl9pPr marL="3886200" indent="-228600" defTabSz="881063" eaLnBrk="0" fontAlgn="base" hangingPunct="0">
              <a:spcBef>
                <a:spcPct val="30000"/>
              </a:spcBef>
              <a:spcAft>
                <a:spcPct val="0"/>
              </a:spcAft>
              <a:defRPr sz="1200">
                <a:solidFill>
                  <a:schemeClr val="tx1"/>
                </a:solidFill>
                <a:latin typeface="Times New Roman" panose="02020603050405020304" pitchFamily="18" charset="0"/>
                <a:ea typeface="ＭＳ Ｐゴシック" panose="020B0600070205080204" pitchFamily="34" charset="-128"/>
              </a:defRPr>
            </a:lvl9pPr>
          </a:lstStyle>
          <a:p>
            <a:pPr>
              <a:spcBef>
                <a:spcPct val="0"/>
              </a:spcBef>
            </a:pPr>
            <a:fld id="{F0994B7E-7760-4C5C-83D7-FCC829CBC495}" type="slidenum">
              <a:rPr lang="de-DE" altLang="de-DE">
                <a:cs typeface="Arial" panose="020B0604020202020204" pitchFamily="34" charset="0"/>
              </a:rPr>
              <a:pPr>
                <a:spcBef>
                  <a:spcPct val="0"/>
                </a:spcBef>
              </a:pPr>
              <a:t>21</a:t>
            </a:fld>
            <a:endParaRPr lang="de-DE" altLang="de-DE">
              <a:cs typeface="Arial" panose="020B0604020202020204" pitchFamily="34" charset="0"/>
            </a:endParaRPr>
          </a:p>
        </p:txBody>
      </p:sp>
    </p:spTree>
    <p:extLst>
      <p:ext uri="{BB962C8B-B14F-4D97-AF65-F5344CB8AC3E}">
        <p14:creationId xmlns:p14="http://schemas.microsoft.com/office/powerpoint/2010/main" val="62526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8219932A-FB20-4CC7-B9B6-D08CA5665833}" type="datetimeFigureOut">
              <a:rPr lang="de-DE" smtClean="0"/>
              <a:t>28.07.2016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4169864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8219932A-FB20-4CC7-B9B6-D08CA5665833}" type="datetimeFigureOut">
              <a:rPr lang="de-DE" smtClean="0"/>
              <a:t>28.07.2016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929528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8219932A-FB20-4CC7-B9B6-D08CA5665833}" type="datetimeFigureOut">
              <a:rPr lang="de-DE" smtClean="0"/>
              <a:t>28.07.2016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3992609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2350774" y="12125"/>
            <a:ext cx="7035133" cy="464549"/>
          </a:xfrm>
        </p:spPr>
        <p:txBody>
          <a:bodyPr/>
          <a:lstStyle>
            <a:lvl1pPr>
              <a:defRPr/>
            </a:lvl1p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3" name="Textplatzhalter 12"/>
          <p:cNvSpPr>
            <a:spLocks noGrp="1"/>
          </p:cNvSpPr>
          <p:nvPr>
            <p:ph type="body" sz="quarter" idx="13"/>
          </p:nvPr>
        </p:nvSpPr>
        <p:spPr>
          <a:xfrm>
            <a:off x="2351585" y="404665"/>
            <a:ext cx="7034321" cy="610255"/>
          </a:xfrm>
        </p:spPr>
        <p:txBody>
          <a:bodyPr>
            <a:normAutofit/>
          </a:bodyPr>
          <a:lstStyle>
            <a:lvl1pPr algn="ctr">
              <a:buNone/>
              <a:defRPr sz="1800">
                <a:solidFill>
                  <a:srgbClr val="007191"/>
                </a:solidFill>
              </a:defRPr>
            </a:lvl1pPr>
          </a:lstStyle>
          <a:p>
            <a:pPr lvl="0"/>
            <a:r>
              <a:rPr lang="de-DE" smtClean="0"/>
              <a:t>Textmasterformat bearbeiten</a:t>
            </a:r>
          </a:p>
        </p:txBody>
      </p:sp>
      <p:sp>
        <p:nvSpPr>
          <p:cNvPr id="5" name="Datumsplatzhalter 15"/>
          <p:cNvSpPr>
            <a:spLocks noGrp="1"/>
          </p:cNvSpPr>
          <p:nvPr>
            <p:ph type="dt" sz="half" idx="14"/>
          </p:nvPr>
        </p:nvSpPr>
        <p:spPr>
          <a:xfrm>
            <a:off x="609601" y="6477001"/>
            <a:ext cx="3181351" cy="365125"/>
          </a:xfrm>
        </p:spPr>
        <p:txBody>
          <a:bodyPr/>
          <a:lstStyle>
            <a:lvl1pPr>
              <a:defRPr b="0"/>
            </a:lvl1pPr>
          </a:lstStyle>
          <a:p>
            <a:pPr>
              <a:defRPr/>
            </a:pPr>
            <a:r>
              <a:rPr lang="de-DE"/>
              <a:t>© SR-Lehrwesen, Juli 2016</a:t>
            </a:r>
          </a:p>
        </p:txBody>
      </p:sp>
      <p:sp>
        <p:nvSpPr>
          <p:cNvPr id="6" name="Foliennummernplatzhalter 16"/>
          <p:cNvSpPr>
            <a:spLocks noGrp="1"/>
          </p:cNvSpPr>
          <p:nvPr>
            <p:ph type="sldNum" sz="quarter" idx="15"/>
          </p:nvPr>
        </p:nvSpPr>
        <p:spPr/>
        <p:txBody>
          <a:bodyPr/>
          <a:lstStyle>
            <a:lvl1pPr>
              <a:defRPr smtClean="0"/>
            </a:lvl1pPr>
          </a:lstStyle>
          <a:p>
            <a:pPr>
              <a:defRPr/>
            </a:pPr>
            <a:fld id="{2388A263-35C8-475D-A9F8-CF8297B3A727}" type="slidenum">
              <a:rPr lang="de-DE" altLang="de-DE"/>
              <a:pPr>
                <a:defRPr/>
              </a:pPr>
              <a:t>‹Nr.›</a:t>
            </a:fld>
            <a:endParaRPr lang="de-DE" altLang="de-DE"/>
          </a:p>
        </p:txBody>
      </p:sp>
      <p:sp>
        <p:nvSpPr>
          <p:cNvPr id="7" name="Fußzeilenplatzhalter 17"/>
          <p:cNvSpPr>
            <a:spLocks noGrp="1"/>
          </p:cNvSpPr>
          <p:nvPr>
            <p:ph type="ftr" sz="quarter" idx="16"/>
          </p:nvPr>
        </p:nvSpPr>
        <p:spPr/>
        <p:txBody>
          <a:bodyPr/>
          <a:lstStyle>
            <a:lvl1pPr>
              <a:defRPr b="0"/>
            </a:lvl1pPr>
          </a:lstStyle>
          <a:p>
            <a:pPr>
              <a:defRPr/>
            </a:pPr>
            <a:r>
              <a:rPr lang="de-DE"/>
              <a:t>Regeländerungen 2016</a:t>
            </a:r>
          </a:p>
        </p:txBody>
      </p:sp>
    </p:spTree>
    <p:extLst>
      <p:ext uri="{BB962C8B-B14F-4D97-AF65-F5344CB8AC3E}">
        <p14:creationId xmlns:p14="http://schemas.microsoft.com/office/powerpoint/2010/main" val="42533588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2350774" y="12125"/>
            <a:ext cx="7035133" cy="464549"/>
          </a:xfrm>
        </p:spPr>
        <p:txBody>
          <a:bodyPr/>
          <a:lstStyle>
            <a:lvl1pPr>
              <a:defRPr/>
            </a:lvl1p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3" name="Textplatzhalter 12"/>
          <p:cNvSpPr>
            <a:spLocks noGrp="1"/>
          </p:cNvSpPr>
          <p:nvPr>
            <p:ph type="body" sz="quarter" idx="13"/>
          </p:nvPr>
        </p:nvSpPr>
        <p:spPr>
          <a:xfrm>
            <a:off x="2351585" y="404665"/>
            <a:ext cx="7034321" cy="610255"/>
          </a:xfrm>
        </p:spPr>
        <p:txBody>
          <a:bodyPr>
            <a:normAutofit/>
          </a:bodyPr>
          <a:lstStyle>
            <a:lvl1pPr algn="ctr">
              <a:buNone/>
              <a:defRPr sz="1800">
                <a:solidFill>
                  <a:srgbClr val="007191"/>
                </a:solidFill>
              </a:defRPr>
            </a:lvl1pPr>
          </a:lstStyle>
          <a:p>
            <a:pPr lvl="0"/>
            <a:r>
              <a:rPr lang="de-DE" smtClean="0"/>
              <a:t>Textmasterformat bearbeiten</a:t>
            </a:r>
          </a:p>
        </p:txBody>
      </p:sp>
      <p:sp>
        <p:nvSpPr>
          <p:cNvPr id="5" name="Datumsplatzhalter 15"/>
          <p:cNvSpPr>
            <a:spLocks noGrp="1"/>
          </p:cNvSpPr>
          <p:nvPr>
            <p:ph type="dt" sz="half" idx="14"/>
          </p:nvPr>
        </p:nvSpPr>
        <p:spPr>
          <a:xfrm>
            <a:off x="609601" y="6477001"/>
            <a:ext cx="3181351" cy="365125"/>
          </a:xfrm>
        </p:spPr>
        <p:txBody>
          <a:bodyPr/>
          <a:lstStyle>
            <a:lvl1pPr>
              <a:defRPr b="0"/>
            </a:lvl1pPr>
          </a:lstStyle>
          <a:p>
            <a:pPr>
              <a:defRPr/>
            </a:pPr>
            <a:r>
              <a:rPr lang="de-DE"/>
              <a:t>© SR-Lehrwesen, Juli 2016</a:t>
            </a:r>
          </a:p>
        </p:txBody>
      </p:sp>
      <p:sp>
        <p:nvSpPr>
          <p:cNvPr id="6" name="Foliennummernplatzhalter 16"/>
          <p:cNvSpPr>
            <a:spLocks noGrp="1"/>
          </p:cNvSpPr>
          <p:nvPr>
            <p:ph type="sldNum" sz="quarter" idx="15"/>
          </p:nvPr>
        </p:nvSpPr>
        <p:spPr/>
        <p:txBody>
          <a:bodyPr/>
          <a:lstStyle>
            <a:lvl1pPr>
              <a:defRPr smtClean="0"/>
            </a:lvl1pPr>
          </a:lstStyle>
          <a:p>
            <a:pPr>
              <a:defRPr/>
            </a:pPr>
            <a:fld id="{2388A263-35C8-475D-A9F8-CF8297B3A727}" type="slidenum">
              <a:rPr lang="de-DE" altLang="de-DE"/>
              <a:pPr>
                <a:defRPr/>
              </a:pPr>
              <a:t>‹Nr.›</a:t>
            </a:fld>
            <a:endParaRPr lang="de-DE" altLang="de-DE"/>
          </a:p>
        </p:txBody>
      </p:sp>
      <p:sp>
        <p:nvSpPr>
          <p:cNvPr id="7" name="Fußzeilenplatzhalter 17"/>
          <p:cNvSpPr>
            <a:spLocks noGrp="1"/>
          </p:cNvSpPr>
          <p:nvPr>
            <p:ph type="ftr" sz="quarter" idx="16"/>
          </p:nvPr>
        </p:nvSpPr>
        <p:spPr/>
        <p:txBody>
          <a:bodyPr/>
          <a:lstStyle>
            <a:lvl1pPr>
              <a:defRPr b="0"/>
            </a:lvl1pPr>
          </a:lstStyle>
          <a:p>
            <a:pPr>
              <a:defRPr/>
            </a:pPr>
            <a:r>
              <a:rPr lang="de-DE"/>
              <a:t>Regeländerungen 2016</a:t>
            </a:r>
          </a:p>
        </p:txBody>
      </p:sp>
    </p:spTree>
    <p:extLst>
      <p:ext uri="{BB962C8B-B14F-4D97-AF65-F5344CB8AC3E}">
        <p14:creationId xmlns:p14="http://schemas.microsoft.com/office/powerpoint/2010/main" val="2338030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8219932A-FB20-4CC7-B9B6-D08CA5665833}" type="datetimeFigureOut">
              <a:rPr lang="de-DE" smtClean="0"/>
              <a:t>28.07.2016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2259721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8219932A-FB20-4CC7-B9B6-D08CA5665833}" type="datetimeFigureOut">
              <a:rPr lang="de-DE" smtClean="0"/>
              <a:t>28.07.2016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1908691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8219932A-FB20-4CC7-B9B6-D08CA5665833}" type="datetimeFigureOut">
              <a:rPr lang="de-DE" smtClean="0"/>
              <a:t>28.07.2016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683744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8219932A-FB20-4CC7-B9B6-D08CA5665833}" type="datetimeFigureOut">
              <a:rPr lang="de-DE" smtClean="0"/>
              <a:t>28.07.2016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2190946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8219932A-FB20-4CC7-B9B6-D08CA5665833}" type="datetimeFigureOut">
              <a:rPr lang="de-DE" smtClean="0"/>
              <a:t>28.07.2016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827212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8219932A-FB20-4CC7-B9B6-D08CA5665833}" type="datetimeFigureOut">
              <a:rPr lang="de-DE" smtClean="0"/>
              <a:t>28.07.2016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1019544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8219932A-FB20-4CC7-B9B6-D08CA5665833}" type="datetimeFigureOut">
              <a:rPr lang="de-DE" smtClean="0"/>
              <a:t>28.07.2016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2146696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8219932A-FB20-4CC7-B9B6-D08CA5665833}" type="datetimeFigureOut">
              <a:rPr lang="de-DE" smtClean="0"/>
              <a:t>28.07.2016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5212F1E7-79BD-4F87-A310-9B79C514A03A}" type="slidenum">
              <a:rPr lang="de-DE" smtClean="0"/>
              <a:t>‹Nr.›</a:t>
            </a:fld>
            <a:endParaRPr lang="de-DE"/>
          </a:p>
        </p:txBody>
      </p:sp>
    </p:spTree>
    <p:extLst>
      <p:ext uri="{BB962C8B-B14F-4D97-AF65-F5344CB8AC3E}">
        <p14:creationId xmlns:p14="http://schemas.microsoft.com/office/powerpoint/2010/main" val="3551878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19932A-FB20-4CC7-B9B6-D08CA5665833}" type="datetimeFigureOut">
              <a:rPr lang="de-DE" smtClean="0"/>
              <a:t>28.07.2016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12F1E7-79BD-4F87-A310-9B79C514A03A}" type="slidenum">
              <a:rPr lang="de-DE" smtClean="0"/>
              <a:t>‹Nr.›</a:t>
            </a:fld>
            <a:endParaRPr lang="de-DE"/>
          </a:p>
        </p:txBody>
      </p:sp>
    </p:spTree>
    <p:extLst>
      <p:ext uri="{BB962C8B-B14F-4D97-AF65-F5344CB8AC3E}">
        <p14:creationId xmlns:p14="http://schemas.microsoft.com/office/powerpoint/2010/main" val="2973924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1800" dirty="0">
                <a:solidFill>
                  <a:srgbClr val="00B050"/>
                </a:solidFill>
                <a:latin typeface="Tw Cen MT Condensed Extra Bold" panose="020B0803020202020204" pitchFamily="34" charset="0"/>
              </a:rPr>
              <a:t>Eichenkreuz – </a:t>
            </a:r>
            <a:r>
              <a:rPr lang="de-DE" sz="1800" i="1" dirty="0">
                <a:solidFill>
                  <a:srgbClr val="00B050"/>
                </a:solidFill>
                <a:latin typeface="Tw Cen MT Condensed Extra Bold" panose="020B0803020202020204" pitchFamily="34" charset="0"/>
              </a:rPr>
              <a:t>HANDBALL</a:t>
            </a:r>
            <a:r>
              <a:rPr lang="de-DE" sz="1600" i="1" dirty="0">
                <a:solidFill>
                  <a:srgbClr val="00B050"/>
                </a:solidFill>
                <a:latin typeface="Tw Cen MT Condensed Extra Bold" panose="020B0803020202020204" pitchFamily="34" charset="0"/>
              </a:rPr>
              <a:t/>
            </a:r>
            <a:br>
              <a:rPr lang="de-DE" sz="16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			REGELÄNDERUNGEN</a:t>
            </a:r>
            <a:endParaRPr lang="de-DE" dirty="0"/>
          </a:p>
        </p:txBody>
      </p:sp>
      <p:sp>
        <p:nvSpPr>
          <p:cNvPr id="3" name="Inhaltsplatzhalter 2"/>
          <p:cNvSpPr>
            <a:spLocks noGrp="1"/>
          </p:cNvSpPr>
          <p:nvPr>
            <p:ph idx="1"/>
          </p:nvPr>
        </p:nvSpPr>
        <p:spPr/>
        <p:txBody>
          <a:bodyPr/>
          <a:lstStyle/>
          <a:p>
            <a:endParaRPr lang="de-DE" dirty="0" smtClean="0"/>
          </a:p>
          <a:p>
            <a:endParaRPr lang="de-DE" dirty="0"/>
          </a:p>
          <a:p>
            <a:pPr marL="0" indent="0">
              <a:buNone/>
            </a:pPr>
            <a:r>
              <a:rPr lang="de-DE" sz="3200" dirty="0" smtClean="0"/>
              <a:t>… wir haben für die kommende Saison </a:t>
            </a:r>
          </a:p>
          <a:p>
            <a:endParaRPr lang="de-DE" dirty="0"/>
          </a:p>
          <a:p>
            <a:pPr marL="457200" lvl="1" indent="0">
              <a:buNone/>
            </a:pPr>
            <a:r>
              <a:rPr lang="de-DE" sz="4400" dirty="0" smtClean="0"/>
              <a:t>	keine(n) Schiedsrichtereinteiler!!</a:t>
            </a:r>
            <a:endParaRPr lang="de-DE" sz="4400" dirty="0"/>
          </a:p>
        </p:txBody>
      </p:sp>
    </p:spTree>
    <p:extLst>
      <p:ext uri="{BB962C8B-B14F-4D97-AF65-F5344CB8AC3E}">
        <p14:creationId xmlns:p14="http://schemas.microsoft.com/office/powerpoint/2010/main" val="675979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 calcmode="lin" valueType="num">
                                      <p:cBhvr>
                                        <p:cTn id="1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1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1325563"/>
          </a:xfrm>
        </p:spPr>
        <p:txBody>
          <a:bodyPr>
            <a:normAutofit fontScale="90000"/>
          </a:bodyPr>
          <a:lstStyle/>
          <a:p>
            <a:r>
              <a:rPr lang="de-DE" sz="2400" dirty="0">
                <a:solidFill>
                  <a:srgbClr val="00B050"/>
                </a:solidFill>
                <a:latin typeface="Tw Cen MT Condensed Extra Bold" panose="020B0803020202020204" pitchFamily="34" charset="0"/>
              </a:rPr>
              <a:t>Eichenkreuz – </a:t>
            </a:r>
            <a:r>
              <a:rPr lang="de-DE" sz="2400" i="1" dirty="0">
                <a:solidFill>
                  <a:srgbClr val="00B050"/>
                </a:solidFill>
                <a:latin typeface="Tw Cen MT Condensed Extra Bold" panose="020B0803020202020204" pitchFamily="34" charset="0"/>
              </a:rPr>
              <a:t>HANDBALL</a:t>
            </a:r>
            <a:r>
              <a:rPr lang="de-DE" sz="2000" i="1" dirty="0">
                <a:solidFill>
                  <a:srgbClr val="00B050"/>
                </a:solidFill>
                <a:latin typeface="Tw Cen MT Condensed Extra Bold" panose="020B0803020202020204" pitchFamily="34" charset="0"/>
              </a:rPr>
              <a:t/>
            </a:r>
            <a:br>
              <a:rPr lang="de-DE" sz="2000" i="1" dirty="0">
                <a:solidFill>
                  <a:srgbClr val="00B050"/>
                </a:solidFill>
                <a:latin typeface="Tw Cen MT Condensed Extra Bold" panose="020B0803020202020204" pitchFamily="34" charset="0"/>
              </a:rPr>
            </a:br>
            <a:r>
              <a:rPr lang="de-DE" sz="4000" dirty="0">
                <a:solidFill>
                  <a:srgbClr val="00B050"/>
                </a:solidFill>
                <a:latin typeface="Tw Cen MT Condensed Extra Bold" panose="020B0803020202020204" pitchFamily="34" charset="0"/>
              </a:rPr>
              <a:t>Schiedsrichterfortbildung		Juli 2016</a:t>
            </a:r>
            <a:br>
              <a:rPr lang="de-DE" sz="4000" dirty="0">
                <a:solidFill>
                  <a:srgbClr val="00B050"/>
                </a:solidFill>
                <a:latin typeface="Tw Cen MT Condensed Extra Bold" panose="020B0803020202020204" pitchFamily="34" charset="0"/>
              </a:rPr>
            </a:br>
            <a:r>
              <a:rPr lang="de-DE" sz="4000" dirty="0">
                <a:solidFill>
                  <a:srgbClr val="00B050"/>
                </a:solidFill>
                <a:latin typeface="Tw Cen MT Condensed Extra Bold" panose="020B0803020202020204" pitchFamily="34" charset="0"/>
              </a:rPr>
              <a:t>REGELÄNDERUNGEN      </a:t>
            </a:r>
            <a:r>
              <a:rPr lang="de-DE" sz="4000" dirty="0" smtClean="0">
                <a:solidFill>
                  <a:srgbClr val="00B050"/>
                </a:solidFill>
                <a:latin typeface="Tw Cen MT Condensed Extra Bold" panose="020B0803020202020204" pitchFamily="34" charset="0"/>
              </a:rPr>
              <a:t>	</a:t>
            </a:r>
            <a:r>
              <a:rPr lang="de-DE" i="1" dirty="0" smtClean="0">
                <a:solidFill>
                  <a:srgbClr val="00B050"/>
                </a:solidFill>
                <a:latin typeface="Tw Cen MT Condensed Extra Bold" panose="020B0803020202020204" pitchFamily="34" charset="0"/>
              </a:rPr>
              <a:t>Passives </a:t>
            </a:r>
            <a:r>
              <a:rPr lang="de-DE" i="1" dirty="0">
                <a:solidFill>
                  <a:srgbClr val="00B050"/>
                </a:solidFill>
                <a:latin typeface="Tw Cen MT Condensed Extra Bold" panose="020B0803020202020204" pitchFamily="34" charset="0"/>
              </a:rPr>
              <a:t>Spiel</a:t>
            </a:r>
            <a:endParaRPr lang="de-DE" dirty="0"/>
          </a:p>
        </p:txBody>
      </p:sp>
      <p:sp>
        <p:nvSpPr>
          <p:cNvPr id="3" name="Inhaltsplatzhalter 2"/>
          <p:cNvSpPr>
            <a:spLocks noGrp="1"/>
          </p:cNvSpPr>
          <p:nvPr>
            <p:ph idx="1"/>
          </p:nvPr>
        </p:nvSpPr>
        <p:spPr/>
        <p:txBody>
          <a:bodyPr>
            <a:normAutofit fontScale="25000" lnSpcReduction="20000"/>
          </a:bodyPr>
          <a:lstStyle/>
          <a:p>
            <a:pPr marL="0" indent="0">
              <a:buNone/>
            </a:pPr>
            <a:endParaRPr lang="de-DE" dirty="0" smtClean="0"/>
          </a:p>
          <a:p>
            <a:pPr marL="0" indent="0">
              <a:buNone/>
            </a:pPr>
            <a:r>
              <a:rPr lang="de-DE" dirty="0" smtClean="0"/>
              <a:t>c) </a:t>
            </a:r>
            <a:r>
              <a:rPr lang="de-DE" sz="11200" dirty="0" smtClean="0"/>
              <a:t>Ablauf:	Erläuterung 4 Abschn. D ist </a:t>
            </a:r>
            <a:r>
              <a:rPr lang="de-DE" sz="11200" b="1" dirty="0" smtClean="0"/>
              <a:t>neu</a:t>
            </a:r>
            <a:r>
              <a:rPr lang="de-DE" sz="11200" dirty="0" smtClean="0"/>
              <a:t> geregelt</a:t>
            </a:r>
          </a:p>
          <a:p>
            <a:pPr marL="0" indent="0">
              <a:buNone/>
            </a:pPr>
            <a:endParaRPr lang="de-DE" sz="11200" dirty="0" smtClean="0"/>
          </a:p>
          <a:p>
            <a:pPr lvl="2"/>
            <a:r>
              <a:rPr lang="de-DE" sz="11200" dirty="0" smtClean="0"/>
              <a:t>	nach VWZ hat Angriff </a:t>
            </a:r>
            <a:r>
              <a:rPr lang="de-DE" sz="11200" b="1" dirty="0" smtClean="0"/>
              <a:t>max. 6 Pässe </a:t>
            </a:r>
            <a:r>
              <a:rPr lang="de-DE" sz="11200" dirty="0" smtClean="0"/>
              <a:t>zur Verfügung, 	dann 	muss 	spätestens ein Torwurf erfolgen; wenn nicht 	Ballbe</a:t>
            </a:r>
            <a:r>
              <a:rPr lang="de-DE" sz="11200" dirty="0" smtClean="0">
                <a:sym typeface="Wingdings" panose="05000000000000000000" pitchFamily="2" charset="2"/>
              </a:rPr>
              <a:t>sitzwechsel 	m. Handzeichen 11</a:t>
            </a:r>
          </a:p>
          <a:p>
            <a:pPr lvl="2"/>
            <a:endParaRPr lang="de-DE" sz="11200" dirty="0" smtClean="0">
              <a:sym typeface="Wingdings" panose="05000000000000000000" pitchFamily="2" charset="2"/>
            </a:endParaRPr>
          </a:p>
          <a:p>
            <a:pPr marL="0" indent="0">
              <a:buNone/>
            </a:pPr>
            <a:r>
              <a:rPr lang="de-DE" sz="11200" dirty="0">
                <a:sym typeface="Wingdings" panose="05000000000000000000" pitchFamily="2" charset="2"/>
              </a:rPr>
              <a:t>	</a:t>
            </a:r>
            <a:r>
              <a:rPr lang="de-DE" sz="11200" dirty="0" smtClean="0">
                <a:sym typeface="Wingdings" panose="05000000000000000000" pitchFamily="2" charset="2"/>
              </a:rPr>
              <a:t>	</a:t>
            </a:r>
            <a:r>
              <a:rPr lang="de-DE" sz="11200" b="1" dirty="0" smtClean="0">
                <a:sym typeface="Wingdings" panose="05000000000000000000" pitchFamily="2" charset="2"/>
              </a:rPr>
              <a:t>Anmerkung: kein Zeitraum mehr, um VWZ zur 						Kenntnis zu nehmen (bisher ca. 5 sec.)</a:t>
            </a:r>
          </a:p>
          <a:p>
            <a:pPr marL="0" indent="0">
              <a:buNone/>
            </a:pPr>
            <a:endParaRPr lang="de-DE" sz="11200" b="1" dirty="0" smtClean="0">
              <a:sym typeface="Wingdings" panose="05000000000000000000" pitchFamily="2" charset="2"/>
            </a:endParaRPr>
          </a:p>
          <a:p>
            <a:pPr lvl="2"/>
            <a:r>
              <a:rPr lang="de-DE" sz="11200" b="1" dirty="0" smtClean="0">
                <a:sym typeface="Wingdings" panose="05000000000000000000" pitchFamily="2" charset="2"/>
              </a:rPr>
              <a:t> 	z</a:t>
            </a:r>
            <a:r>
              <a:rPr lang="de-DE" sz="11200" dirty="0" smtClean="0"/>
              <a:t>um </a:t>
            </a:r>
            <a:r>
              <a:rPr lang="de-DE" sz="11200" dirty="0"/>
              <a:t>Beginn des Vorwarnzeichens sollte der Ball </a:t>
            </a:r>
            <a:r>
              <a:rPr lang="de-DE" sz="11200" dirty="0" smtClean="0"/>
              <a:t>nicht in 	der </a:t>
            </a:r>
            <a:r>
              <a:rPr lang="de-DE" sz="11200" dirty="0"/>
              <a:t>Luft </a:t>
            </a:r>
            <a:r>
              <a:rPr lang="de-DE" sz="11200" dirty="0" smtClean="0"/>
              <a:t>sein.</a:t>
            </a:r>
          </a:p>
          <a:p>
            <a:pPr lvl="2"/>
            <a:endParaRPr lang="de-DE" sz="5900" dirty="0" smtClean="0"/>
          </a:p>
          <a:p>
            <a:pPr marL="914400" lvl="2" indent="0">
              <a:buNone/>
            </a:pPr>
            <a:r>
              <a:rPr lang="de-DE" dirty="0" smtClean="0">
                <a:sym typeface="Wingdings" panose="05000000000000000000" pitchFamily="2" charset="2"/>
              </a:rPr>
              <a:t>		</a:t>
            </a:r>
          </a:p>
        </p:txBody>
      </p:sp>
    </p:spTree>
    <p:extLst>
      <p:ext uri="{BB962C8B-B14F-4D97-AF65-F5344CB8AC3E}">
        <p14:creationId xmlns:p14="http://schemas.microsoft.com/office/powerpoint/2010/main" val="428948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anim calcmode="lin" valueType="num">
                                      <p:cBhvr>
                                        <p:cTn id="1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 calcmode="lin" valueType="num">
                                      <p:cBhvr additive="base">
                                        <p:cTn id="2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1000"/>
                                        <p:tgtEl>
                                          <p:spTgt spid="3">
                                            <p:txEl>
                                              <p:pRg st="7" end="7"/>
                                            </p:txEl>
                                          </p:spTgt>
                                        </p:tgtEl>
                                      </p:cBhvr>
                                    </p:animEffect>
                                    <p:anim calcmode="lin" valueType="num">
                                      <p:cBhvr>
                                        <p:cTn id="2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00B050"/>
                </a:solidFill>
                <a:latin typeface="Tw Cen MT Condensed Extra Bold" panose="020B0803020202020204" pitchFamily="34" charset="0"/>
              </a:rPr>
              <a:t>Eichenkreuz – </a:t>
            </a:r>
            <a:r>
              <a:rPr lang="de-DE" sz="2800" i="1" dirty="0">
                <a:solidFill>
                  <a:srgbClr val="00B050"/>
                </a:solidFill>
                <a:latin typeface="Tw Cen MT Condensed Extra Bold" panose="020B0803020202020204" pitchFamily="34" charset="0"/>
              </a:rPr>
              <a:t>HANDBALL</a:t>
            </a:r>
            <a:r>
              <a:rPr lang="de-DE" sz="2400" i="1" dirty="0">
                <a:solidFill>
                  <a:srgbClr val="00B050"/>
                </a:solidFill>
                <a:latin typeface="Tw Cen MT Condensed Extra Bold" panose="020B0803020202020204" pitchFamily="34" charset="0"/>
              </a:rPr>
              <a:t/>
            </a:r>
            <a:br>
              <a:rPr lang="de-DE" sz="24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Passives Spiel</a:t>
            </a:r>
            <a:endParaRPr lang="de-DE" dirty="0"/>
          </a:p>
        </p:txBody>
      </p:sp>
      <p:sp>
        <p:nvSpPr>
          <p:cNvPr id="3" name="Inhaltsplatzhalter 2"/>
          <p:cNvSpPr>
            <a:spLocks noGrp="1"/>
          </p:cNvSpPr>
          <p:nvPr>
            <p:ph idx="1"/>
          </p:nvPr>
        </p:nvSpPr>
        <p:spPr>
          <a:xfrm>
            <a:off x="838200" y="1862201"/>
            <a:ext cx="10515600" cy="4351338"/>
          </a:xfrm>
        </p:spPr>
        <p:txBody>
          <a:bodyPr/>
          <a:lstStyle/>
          <a:p>
            <a:pPr lvl="0" fontAlgn="base"/>
            <a:endParaRPr lang="de-DE" b="1" dirty="0" smtClean="0"/>
          </a:p>
          <a:p>
            <a:pPr lvl="0" fontAlgn="base"/>
            <a:r>
              <a:rPr lang="de-DE" dirty="0" smtClean="0"/>
              <a:t>Versucht </a:t>
            </a:r>
            <a:r>
              <a:rPr lang="de-DE" dirty="0"/>
              <a:t>eine  Abwehr durch Regelwidrigkeiten im Sinne von 8:3 die Passfolge der angreifenden Mannschaft zu unterbrechen, müssen diese Regelwidrigkeiten konsequent progressiv bestraft werden</a:t>
            </a:r>
            <a:r>
              <a:rPr lang="de-DE" dirty="0" smtClean="0"/>
              <a:t>.</a:t>
            </a:r>
          </a:p>
          <a:p>
            <a:pPr marL="0" lvl="0" indent="0" fontAlgn="base">
              <a:buNone/>
            </a:pPr>
            <a:endParaRPr lang="de-DE" dirty="0"/>
          </a:p>
          <a:p>
            <a:r>
              <a:rPr lang="de-DE" dirty="0"/>
              <a:t>In der „Vorwarnphase“ noch gezielter  auf </a:t>
            </a:r>
            <a:br>
              <a:rPr lang="de-DE" dirty="0"/>
            </a:br>
            <a:r>
              <a:rPr lang="de-DE" dirty="0"/>
              <a:t>korrekte Aufstellungsformen und </a:t>
            </a:r>
            <a:br>
              <a:rPr lang="de-DE" dirty="0"/>
            </a:br>
            <a:r>
              <a:rPr lang="de-DE" dirty="0"/>
              <a:t>Wurfausführungen bei formellen Würfen </a:t>
            </a:r>
            <a:r>
              <a:rPr lang="de-DE" dirty="0" smtClean="0"/>
              <a:t>achten!</a:t>
            </a:r>
            <a:endParaRPr lang="de-DE" dirty="0"/>
          </a:p>
        </p:txBody>
      </p:sp>
    </p:spTree>
    <p:extLst>
      <p:ext uri="{BB962C8B-B14F-4D97-AF65-F5344CB8AC3E}">
        <p14:creationId xmlns:p14="http://schemas.microsoft.com/office/powerpoint/2010/main" val="250264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00B050"/>
                </a:solidFill>
                <a:latin typeface="Tw Cen MT Condensed Extra Bold" panose="020B0803020202020204" pitchFamily="34" charset="0"/>
              </a:rPr>
              <a:t>Eichenkreuz – </a:t>
            </a:r>
            <a:r>
              <a:rPr lang="de-DE" sz="2800" i="1" dirty="0">
                <a:solidFill>
                  <a:srgbClr val="00B050"/>
                </a:solidFill>
                <a:latin typeface="Tw Cen MT Condensed Extra Bold" panose="020B0803020202020204" pitchFamily="34" charset="0"/>
              </a:rPr>
              <a:t>HANDBALL</a:t>
            </a:r>
            <a:r>
              <a:rPr lang="de-DE" sz="2400" i="1" dirty="0">
                <a:solidFill>
                  <a:srgbClr val="00B050"/>
                </a:solidFill>
                <a:latin typeface="Tw Cen MT Condensed Extra Bold" panose="020B0803020202020204" pitchFamily="34" charset="0"/>
              </a:rPr>
              <a:t/>
            </a:r>
            <a:br>
              <a:rPr lang="de-DE" sz="24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Passives Spiel</a:t>
            </a:r>
            <a:endParaRPr lang="de-DE" dirty="0"/>
          </a:p>
        </p:txBody>
      </p:sp>
      <p:sp>
        <p:nvSpPr>
          <p:cNvPr id="3" name="Inhaltsplatzhalter 2"/>
          <p:cNvSpPr>
            <a:spLocks noGrp="1"/>
          </p:cNvSpPr>
          <p:nvPr>
            <p:ph idx="1"/>
          </p:nvPr>
        </p:nvSpPr>
        <p:spPr/>
        <p:txBody>
          <a:bodyPr>
            <a:normAutofit fontScale="92500" lnSpcReduction="20000"/>
          </a:bodyPr>
          <a:lstStyle/>
          <a:p>
            <a:pPr fontAlgn="base"/>
            <a:endParaRPr lang="de-DE" b="1" dirty="0" smtClean="0">
              <a:solidFill>
                <a:srgbClr val="FF0000"/>
              </a:solidFill>
            </a:endParaRPr>
          </a:p>
          <a:p>
            <a:pPr fontAlgn="base"/>
            <a:r>
              <a:rPr lang="de-DE" b="1" dirty="0" smtClean="0">
                <a:solidFill>
                  <a:srgbClr val="FF0000"/>
                </a:solidFill>
              </a:rPr>
              <a:t>Nicht </a:t>
            </a:r>
            <a:r>
              <a:rPr lang="de-DE" b="1" dirty="0">
                <a:solidFill>
                  <a:srgbClr val="FF0000"/>
                </a:solidFill>
              </a:rPr>
              <a:t>als Pass gezählt </a:t>
            </a:r>
            <a:r>
              <a:rPr lang="de-DE" b="1" dirty="0" smtClean="0">
                <a:solidFill>
                  <a:srgbClr val="FF0000"/>
                </a:solidFill>
              </a:rPr>
              <a:t>wird</a:t>
            </a:r>
          </a:p>
          <a:p>
            <a:pPr fontAlgn="base"/>
            <a:endParaRPr lang="de-DE" dirty="0"/>
          </a:p>
          <a:p>
            <a:pPr lvl="1" fontAlgn="base"/>
            <a:r>
              <a:rPr lang="de-DE" sz="2800" dirty="0"/>
              <a:t>das versuchte Anspiel,  wenn der Ball vom Abwehrspieler ins Tor-/Seitenaus gelenkt wird</a:t>
            </a:r>
            <a:r>
              <a:rPr lang="de-DE" sz="2800" dirty="0" smtClean="0"/>
              <a:t>.</a:t>
            </a:r>
          </a:p>
          <a:p>
            <a:pPr lvl="1" fontAlgn="base"/>
            <a:endParaRPr lang="de-DE" sz="2800" dirty="0"/>
          </a:p>
          <a:p>
            <a:pPr lvl="1" fontAlgn="base"/>
            <a:r>
              <a:rPr lang="de-DE" sz="2800" dirty="0"/>
              <a:t>das versuchte Anspiel, wenn der Ball vom Mitspieler infolge eines </a:t>
            </a:r>
            <a:r>
              <a:rPr lang="de-DE" sz="2800" u="sng" dirty="0"/>
              <a:t>geahndeten</a:t>
            </a:r>
            <a:r>
              <a:rPr lang="de-DE" sz="2800" dirty="0"/>
              <a:t> Fouls des Abwehrspielers nicht unter Kontrolle gebracht wird. </a:t>
            </a:r>
            <a:br>
              <a:rPr lang="de-DE" sz="2800" dirty="0"/>
            </a:br>
            <a:r>
              <a:rPr lang="de-DE" sz="2800" dirty="0"/>
              <a:t> </a:t>
            </a:r>
          </a:p>
          <a:p>
            <a:pPr lvl="1"/>
            <a:r>
              <a:rPr lang="de-DE" sz="2800" dirty="0"/>
              <a:t>ein Wurfversuch, der vom Gegner geblockt wird und ins Tor-/Seitenaus gelangt.</a:t>
            </a:r>
          </a:p>
          <a:p>
            <a:endParaRPr lang="de-DE" dirty="0"/>
          </a:p>
        </p:txBody>
      </p:sp>
    </p:spTree>
    <p:extLst>
      <p:ext uri="{BB962C8B-B14F-4D97-AF65-F5344CB8AC3E}">
        <p14:creationId xmlns:p14="http://schemas.microsoft.com/office/powerpoint/2010/main" val="3253527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00B050"/>
                </a:solidFill>
                <a:latin typeface="Tw Cen MT Condensed Extra Bold" panose="020B0803020202020204" pitchFamily="34" charset="0"/>
              </a:rPr>
              <a:t>Eichenkreuz – </a:t>
            </a:r>
            <a:r>
              <a:rPr lang="de-DE" sz="2800" i="1" dirty="0">
                <a:solidFill>
                  <a:srgbClr val="00B050"/>
                </a:solidFill>
                <a:latin typeface="Tw Cen MT Condensed Extra Bold" panose="020B0803020202020204" pitchFamily="34" charset="0"/>
              </a:rPr>
              <a:t>HANDBALL</a:t>
            </a:r>
            <a:r>
              <a:rPr lang="de-DE" sz="2400" i="1" dirty="0">
                <a:solidFill>
                  <a:srgbClr val="00B050"/>
                </a:solidFill>
                <a:latin typeface="Tw Cen MT Condensed Extra Bold" panose="020B0803020202020204" pitchFamily="34" charset="0"/>
              </a:rPr>
              <a:t/>
            </a:r>
            <a:br>
              <a:rPr lang="de-DE" sz="24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Passives Spiel</a:t>
            </a:r>
            <a:endParaRPr lang="de-DE" dirty="0"/>
          </a:p>
        </p:txBody>
      </p:sp>
      <p:sp>
        <p:nvSpPr>
          <p:cNvPr id="3" name="Inhaltsplatzhalter 2"/>
          <p:cNvSpPr>
            <a:spLocks noGrp="1"/>
          </p:cNvSpPr>
          <p:nvPr>
            <p:ph idx="1"/>
          </p:nvPr>
        </p:nvSpPr>
        <p:spPr/>
        <p:txBody>
          <a:bodyPr>
            <a:normAutofit fontScale="92500" lnSpcReduction="10000"/>
          </a:bodyPr>
          <a:lstStyle/>
          <a:p>
            <a:pPr marL="0" indent="0" fontAlgn="base">
              <a:buNone/>
            </a:pPr>
            <a:endParaRPr lang="de-DE" b="1" dirty="0" smtClean="0">
              <a:solidFill>
                <a:srgbClr val="FF0000"/>
              </a:solidFill>
            </a:endParaRPr>
          </a:p>
          <a:p>
            <a:pPr marL="0" indent="0" fontAlgn="base">
              <a:buNone/>
            </a:pPr>
            <a:r>
              <a:rPr lang="de-DE" b="1" dirty="0" smtClean="0">
                <a:solidFill>
                  <a:srgbClr val="FF0000"/>
                </a:solidFill>
              </a:rPr>
              <a:t>Bei </a:t>
            </a:r>
            <a:r>
              <a:rPr lang="de-DE" b="1" dirty="0">
                <a:solidFill>
                  <a:srgbClr val="FF0000"/>
                </a:solidFill>
              </a:rPr>
              <a:t>folgenden „Pässen/Würfen“ handelt es sich um einen zählbaren Pass</a:t>
            </a:r>
            <a:r>
              <a:rPr lang="de-DE" b="1" dirty="0" smtClean="0">
                <a:solidFill>
                  <a:srgbClr val="FF0000"/>
                </a:solidFill>
              </a:rPr>
              <a:t>:</a:t>
            </a:r>
          </a:p>
          <a:p>
            <a:pPr fontAlgn="base"/>
            <a:endParaRPr lang="de-DE" dirty="0"/>
          </a:p>
          <a:p>
            <a:pPr lvl="1" fontAlgn="base"/>
            <a:r>
              <a:rPr lang="de-DE" sz="2800" dirty="0"/>
              <a:t>Spieler passt den Ball zu einem Mitspieler, der Ballkontrolle erlangt</a:t>
            </a:r>
            <a:r>
              <a:rPr lang="de-DE" sz="2800" dirty="0" smtClean="0"/>
              <a:t>.</a:t>
            </a:r>
          </a:p>
          <a:p>
            <a:pPr lvl="1" fontAlgn="base"/>
            <a:endParaRPr lang="de-DE" sz="2800" dirty="0"/>
          </a:p>
          <a:p>
            <a:pPr lvl="1" fontAlgn="base"/>
            <a:r>
              <a:rPr lang="de-DE" sz="2800" dirty="0"/>
              <a:t>Spieler passt den Ball zu einem Mitspieler. Nach einem Block/einer Berührung  durch einen Abwehrspieler kommt der Ball zu der angreifenden Mannschaft zurück</a:t>
            </a:r>
            <a:r>
              <a:rPr lang="de-DE" sz="2800" dirty="0" smtClean="0"/>
              <a:t>.</a:t>
            </a:r>
          </a:p>
          <a:p>
            <a:pPr marL="457200" lvl="1" indent="0" fontAlgn="base">
              <a:buNone/>
            </a:pPr>
            <a:endParaRPr lang="de-DE" sz="2800" dirty="0"/>
          </a:p>
          <a:p>
            <a:pPr lvl="1" fontAlgn="base"/>
            <a:r>
              <a:rPr lang="de-DE" sz="2800" dirty="0"/>
              <a:t>Spieler wirft aufs Tor. Nach einem Block durch einen Abwehrspieler kommt der Ball zu der angreifenden Mannschaft zurück.</a:t>
            </a:r>
          </a:p>
          <a:p>
            <a:endParaRPr lang="de-DE" dirty="0"/>
          </a:p>
        </p:txBody>
      </p:sp>
    </p:spTree>
    <p:extLst>
      <p:ext uri="{BB962C8B-B14F-4D97-AF65-F5344CB8AC3E}">
        <p14:creationId xmlns:p14="http://schemas.microsoft.com/office/powerpoint/2010/main" val="146893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00B050"/>
                </a:solidFill>
                <a:latin typeface="Tw Cen MT Condensed Extra Bold" panose="020B0803020202020204" pitchFamily="34" charset="0"/>
              </a:rPr>
              <a:t>Eichenkreuz – </a:t>
            </a:r>
            <a:r>
              <a:rPr lang="de-DE" sz="2800" i="1" dirty="0">
                <a:solidFill>
                  <a:srgbClr val="00B050"/>
                </a:solidFill>
                <a:latin typeface="Tw Cen MT Condensed Extra Bold" panose="020B0803020202020204" pitchFamily="34" charset="0"/>
              </a:rPr>
              <a:t>HANDBALL</a:t>
            </a:r>
            <a:r>
              <a:rPr lang="de-DE" sz="2400" i="1" dirty="0">
                <a:solidFill>
                  <a:srgbClr val="00B050"/>
                </a:solidFill>
                <a:latin typeface="Tw Cen MT Condensed Extra Bold" panose="020B0803020202020204" pitchFamily="34" charset="0"/>
              </a:rPr>
              <a:t/>
            </a:r>
            <a:br>
              <a:rPr lang="de-DE" sz="24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Passives Spiel</a:t>
            </a:r>
            <a:endParaRPr lang="de-DE" dirty="0"/>
          </a:p>
        </p:txBody>
      </p:sp>
      <p:sp>
        <p:nvSpPr>
          <p:cNvPr id="3" name="Inhaltsplatzhalter 2"/>
          <p:cNvSpPr>
            <a:spLocks noGrp="1"/>
          </p:cNvSpPr>
          <p:nvPr>
            <p:ph idx="1"/>
          </p:nvPr>
        </p:nvSpPr>
        <p:spPr/>
        <p:txBody>
          <a:bodyPr/>
          <a:lstStyle/>
          <a:p>
            <a:endParaRPr lang="de-DE" altLang="de-DE" dirty="0" smtClean="0">
              <a:solidFill>
                <a:srgbClr val="FF0000"/>
              </a:solidFill>
              <a:latin typeface="Arial" charset="0"/>
              <a:cs typeface="Arial" charset="0"/>
            </a:endParaRPr>
          </a:p>
          <a:p>
            <a:endParaRPr lang="de-DE" altLang="de-DE" dirty="0">
              <a:solidFill>
                <a:srgbClr val="FF0000"/>
              </a:solidFill>
              <a:latin typeface="Arial" charset="0"/>
              <a:cs typeface="Arial" charset="0"/>
            </a:endParaRPr>
          </a:p>
          <a:p>
            <a:r>
              <a:rPr lang="de-DE" altLang="de-DE" b="1" dirty="0" smtClean="0">
                <a:solidFill>
                  <a:srgbClr val="FF0000"/>
                </a:solidFill>
                <a:latin typeface="Arial" charset="0"/>
                <a:cs typeface="Arial" charset="0"/>
              </a:rPr>
              <a:t>Die </a:t>
            </a:r>
            <a:r>
              <a:rPr lang="de-DE" altLang="de-DE" b="1" dirty="0">
                <a:solidFill>
                  <a:srgbClr val="FF0000"/>
                </a:solidFill>
                <a:latin typeface="Arial" charset="0"/>
                <a:cs typeface="Arial" charset="0"/>
              </a:rPr>
              <a:t>Feststellung der Anzahl der Pässe ist eine Tatsachenentscheidung der Schiedsrichter !</a:t>
            </a:r>
            <a:endParaRPr lang="de-DE" b="1" dirty="0"/>
          </a:p>
        </p:txBody>
      </p:sp>
    </p:spTree>
    <p:extLst>
      <p:ext uri="{BB962C8B-B14F-4D97-AF65-F5344CB8AC3E}">
        <p14:creationId xmlns:p14="http://schemas.microsoft.com/office/powerpoint/2010/main" val="2847577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00B050"/>
                </a:solidFill>
                <a:latin typeface="Tw Cen MT Condensed Extra Bold" panose="020B0803020202020204" pitchFamily="34" charset="0"/>
              </a:rPr>
              <a:t>Eichenkreuz – </a:t>
            </a:r>
            <a:r>
              <a:rPr lang="de-DE" sz="2800" i="1" dirty="0">
                <a:solidFill>
                  <a:srgbClr val="00B050"/>
                </a:solidFill>
                <a:latin typeface="Tw Cen MT Condensed Extra Bold" panose="020B0803020202020204" pitchFamily="34" charset="0"/>
              </a:rPr>
              <a:t>HANDBALL</a:t>
            </a:r>
            <a:r>
              <a:rPr lang="de-DE" sz="2400" i="1" dirty="0">
                <a:solidFill>
                  <a:srgbClr val="00B050"/>
                </a:solidFill>
                <a:latin typeface="Tw Cen MT Condensed Extra Bold" panose="020B0803020202020204" pitchFamily="34" charset="0"/>
              </a:rPr>
              <a:t/>
            </a:r>
            <a:br>
              <a:rPr lang="de-DE" sz="24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Passives Spiel</a:t>
            </a:r>
            <a:endParaRPr lang="de-DE" dirty="0"/>
          </a:p>
        </p:txBody>
      </p:sp>
      <p:sp>
        <p:nvSpPr>
          <p:cNvPr id="3" name="Inhaltsplatzhalter 2"/>
          <p:cNvSpPr>
            <a:spLocks noGrp="1"/>
          </p:cNvSpPr>
          <p:nvPr>
            <p:ph idx="1"/>
          </p:nvPr>
        </p:nvSpPr>
        <p:spPr/>
        <p:txBody>
          <a:bodyPr>
            <a:normAutofit/>
          </a:bodyPr>
          <a:lstStyle/>
          <a:p>
            <a:pPr marL="0" indent="0">
              <a:buNone/>
            </a:pPr>
            <a:endParaRPr lang="de-DE" dirty="0"/>
          </a:p>
          <a:p>
            <a:pPr lvl="0" fontAlgn="base"/>
            <a:r>
              <a:rPr lang="de-DE" dirty="0"/>
              <a:t>Wird </a:t>
            </a:r>
            <a:r>
              <a:rPr lang="de-DE" dirty="0">
                <a:solidFill>
                  <a:srgbClr val="FF0000"/>
                </a:solidFill>
              </a:rPr>
              <a:t>nach dem 6. Pass </a:t>
            </a:r>
            <a:r>
              <a:rPr lang="de-DE" dirty="0"/>
              <a:t>auf Freiwurf, Einwurf (oder Abwurf) für die angreifende Mannschaft entschieden, dann ist dieser ein zusätzlicher Pass erlaubt (es muss also kein direkter Torwurf ausgeführt werden</a:t>
            </a:r>
            <a:r>
              <a:rPr lang="de-DE" dirty="0" smtClean="0"/>
              <a:t>)</a:t>
            </a:r>
          </a:p>
          <a:p>
            <a:pPr lvl="0" fontAlgn="base"/>
            <a:endParaRPr lang="de-DE" dirty="0"/>
          </a:p>
          <a:p>
            <a:pPr lvl="0" fontAlgn="base"/>
            <a:r>
              <a:rPr lang="de-DE" dirty="0"/>
              <a:t>Wirft die angreifende Mannschaft </a:t>
            </a:r>
            <a:r>
              <a:rPr lang="de-DE" dirty="0">
                <a:solidFill>
                  <a:srgbClr val="FF0000"/>
                </a:solidFill>
              </a:rPr>
              <a:t>nach dem 6. Pass </a:t>
            </a:r>
            <a:r>
              <a:rPr lang="de-DE" dirty="0"/>
              <a:t>aufs Tor und dieser Wurf wird von einem Abwehrspieler geblockt und  der Ball gelangt ins Tor-/Seitenaus oder zur angreifenden Mannschaft zurück, dann ist dieser ein zusätzlicher Pass erlaubt (es muss also kein direkter Torwurf ausgeführt werden)</a:t>
            </a:r>
          </a:p>
          <a:p>
            <a:endParaRPr lang="de-DE" dirty="0"/>
          </a:p>
        </p:txBody>
      </p:sp>
    </p:spTree>
    <p:extLst>
      <p:ext uri="{BB962C8B-B14F-4D97-AF65-F5344CB8AC3E}">
        <p14:creationId xmlns:p14="http://schemas.microsoft.com/office/powerpoint/2010/main" val="992430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400" dirty="0">
                <a:solidFill>
                  <a:srgbClr val="00B050"/>
                </a:solidFill>
                <a:latin typeface="Tw Cen MT Condensed Extra Bold" panose="020B0803020202020204" pitchFamily="34" charset="0"/>
              </a:rPr>
              <a:t>Eichenkreuz – </a:t>
            </a:r>
            <a:r>
              <a:rPr lang="de-DE" sz="2400" i="1" dirty="0">
                <a:solidFill>
                  <a:srgbClr val="00B050"/>
                </a:solidFill>
                <a:latin typeface="Tw Cen MT Condensed Extra Bold" panose="020B0803020202020204" pitchFamily="34" charset="0"/>
              </a:rPr>
              <a:t>HANDBALL</a:t>
            </a:r>
            <a:r>
              <a:rPr lang="de-DE" sz="2000" i="1" dirty="0">
                <a:solidFill>
                  <a:srgbClr val="00B050"/>
                </a:solidFill>
                <a:latin typeface="Tw Cen MT Condensed Extra Bold" panose="020B0803020202020204" pitchFamily="34" charset="0"/>
              </a:rPr>
              <a:t/>
            </a:r>
            <a:br>
              <a:rPr lang="de-DE" sz="2000" i="1" dirty="0">
                <a:solidFill>
                  <a:srgbClr val="00B050"/>
                </a:solidFill>
                <a:latin typeface="Tw Cen MT Condensed Extra Bold" panose="020B0803020202020204" pitchFamily="34" charset="0"/>
              </a:rPr>
            </a:br>
            <a:r>
              <a:rPr lang="de-DE" sz="3600" dirty="0" smtClean="0">
                <a:solidFill>
                  <a:srgbClr val="00B050"/>
                </a:solidFill>
                <a:latin typeface="Tw Cen MT Condensed Extra Bold" panose="020B0803020202020204" pitchFamily="34" charset="0"/>
              </a:rPr>
              <a:t>Schiedsrichterfortbildung</a:t>
            </a:r>
            <a:r>
              <a:rPr lang="de-DE" sz="3600" dirty="0">
                <a:solidFill>
                  <a:srgbClr val="00B050"/>
                </a:solidFill>
                <a:latin typeface="Tw Cen MT Condensed Extra Bold" panose="020B0803020202020204" pitchFamily="34" charset="0"/>
              </a:rPr>
              <a:t>		Juli 2016</a:t>
            </a:r>
            <a:br>
              <a:rPr lang="de-DE" sz="3600" dirty="0">
                <a:solidFill>
                  <a:srgbClr val="00B050"/>
                </a:solidFill>
                <a:latin typeface="Tw Cen MT Condensed Extra Bold" panose="020B0803020202020204" pitchFamily="34" charset="0"/>
              </a:rPr>
            </a:br>
            <a:r>
              <a:rPr lang="de-DE" sz="3600" dirty="0" smtClean="0">
                <a:solidFill>
                  <a:srgbClr val="00B050"/>
                </a:solidFill>
                <a:latin typeface="Tw Cen MT Condensed Extra Bold" panose="020B0803020202020204" pitchFamily="34" charset="0"/>
              </a:rPr>
              <a:t>REGELÄNDERUNGEN     		</a:t>
            </a:r>
            <a:r>
              <a:rPr lang="de-DE" i="1" dirty="0" smtClean="0">
                <a:solidFill>
                  <a:srgbClr val="00B050"/>
                </a:solidFill>
                <a:latin typeface="Tw Cen MT Condensed Extra Bold" panose="020B0803020202020204" pitchFamily="34" charset="0"/>
              </a:rPr>
              <a:t>Letzte 30 Sekunden</a:t>
            </a:r>
            <a:endParaRPr lang="de-DE" dirty="0"/>
          </a:p>
        </p:txBody>
      </p:sp>
      <p:sp>
        <p:nvSpPr>
          <p:cNvPr id="3" name="Inhaltsplatzhalter 2"/>
          <p:cNvSpPr>
            <a:spLocks noGrp="1"/>
          </p:cNvSpPr>
          <p:nvPr>
            <p:ph idx="1"/>
          </p:nvPr>
        </p:nvSpPr>
        <p:spPr/>
        <p:txBody>
          <a:bodyPr/>
          <a:lstStyle/>
          <a:p>
            <a:pPr marL="0" indent="0">
              <a:buNone/>
            </a:pPr>
            <a:r>
              <a:rPr lang="de-DE" sz="2400" dirty="0" smtClean="0"/>
              <a:t>a) </a:t>
            </a:r>
            <a:r>
              <a:rPr lang="de-DE" sz="2400" i="1" u="sng" dirty="0" smtClean="0"/>
              <a:t>Intention</a:t>
            </a:r>
            <a:r>
              <a:rPr lang="de-DE" sz="2400" dirty="0" smtClean="0"/>
              <a:t>:	Der Zweck dieser in 2010 geänderten Regel war es, unsportliches 			Verhalten oder schwerwiegende Fouls in der letzten Spielminute zu 		vermeiden oder zu verringern und der unterlegenen Mannschaft 			auch die Möglichkeit zu geben, das Spiel auszugleichen oder zu 			gewinnen, um somit die Spannung bis zur letzten Sekunde zu 			erhalten. </a:t>
            </a:r>
            <a:r>
              <a:rPr lang="de-DE" sz="2400" b="1" dirty="0" smtClean="0"/>
              <a:t>Allerdings hatte dies nur teilweisen Erfolg </a:t>
            </a:r>
            <a:r>
              <a:rPr lang="de-DE" sz="2400" dirty="0" smtClean="0"/>
              <a:t>und wir sehen 		weiterhin, wie Mannschaften schwerwiegende Aktionen 				durchführen, um ein Spiel zu gewinnen, unabhängig von der 			Tatsache, dass einer ihrer Spieler für das nächste Spiel gesperrt wird. 		Zusätzlich wird ein Zeitraum von einer Minute als zu lang für diese 			Regel angesehen.</a:t>
            </a:r>
            <a:endParaRPr lang="de-DE" sz="2400" b="1" dirty="0"/>
          </a:p>
        </p:txBody>
      </p:sp>
    </p:spTree>
    <p:extLst>
      <p:ext uri="{BB962C8B-B14F-4D97-AF65-F5344CB8AC3E}">
        <p14:creationId xmlns:p14="http://schemas.microsoft.com/office/powerpoint/2010/main" val="983836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Letzte 30 Sekunden</a:t>
            </a:r>
            <a:endParaRPr lang="de-DE" dirty="0"/>
          </a:p>
        </p:txBody>
      </p:sp>
      <p:sp>
        <p:nvSpPr>
          <p:cNvPr id="3" name="Inhaltsplatzhalter 2"/>
          <p:cNvSpPr>
            <a:spLocks noGrp="1"/>
          </p:cNvSpPr>
          <p:nvPr>
            <p:ph idx="1"/>
          </p:nvPr>
        </p:nvSpPr>
        <p:spPr/>
        <p:txBody>
          <a:bodyPr/>
          <a:lstStyle/>
          <a:p>
            <a:pPr marL="0" indent="0">
              <a:buNone/>
            </a:pPr>
            <a:endParaRPr lang="de-DE" sz="3600" b="1" dirty="0" smtClean="0"/>
          </a:p>
          <a:p>
            <a:pPr marL="0" indent="0">
              <a:buNone/>
            </a:pPr>
            <a:r>
              <a:rPr lang="de-DE" sz="2400" dirty="0" smtClean="0"/>
              <a:t>b) </a:t>
            </a:r>
            <a:r>
              <a:rPr lang="de-DE" sz="2400" i="1" u="sng" dirty="0" smtClean="0"/>
              <a:t>Ablauf</a:t>
            </a:r>
            <a:r>
              <a:rPr lang="de-DE" sz="2400" dirty="0" smtClean="0"/>
              <a:t>:		statt der letzten Spielminute gelten (nur noch) </a:t>
            </a:r>
            <a:r>
              <a:rPr lang="de-DE" sz="2400" b="1" dirty="0" smtClean="0"/>
              <a:t>die letzten 30 			sec. </a:t>
            </a:r>
            <a:r>
              <a:rPr lang="de-DE" sz="2400" dirty="0"/>
              <a:t>G</a:t>
            </a:r>
            <a:r>
              <a:rPr lang="de-DE" sz="2400" dirty="0" smtClean="0"/>
              <a:t>ilt auch für die letzten 30 sec. </a:t>
            </a:r>
            <a:r>
              <a:rPr lang="de-DE" sz="2400" dirty="0"/>
              <a:t>b</a:t>
            </a:r>
            <a:r>
              <a:rPr lang="de-DE" sz="2400" dirty="0" smtClean="0"/>
              <a:t>ei Verlängerungen </a:t>
            </a:r>
          </a:p>
          <a:p>
            <a:pPr marL="0" indent="0">
              <a:buNone/>
            </a:pPr>
            <a:endParaRPr lang="de-DE" sz="2400" dirty="0"/>
          </a:p>
          <a:p>
            <a:pPr marL="0" indent="0">
              <a:buNone/>
            </a:pPr>
            <a:r>
              <a:rPr lang="de-DE" sz="2400" dirty="0" smtClean="0"/>
              <a:t>c)</a:t>
            </a:r>
            <a:r>
              <a:rPr lang="de-DE" sz="2400" i="1" u="sng" dirty="0" smtClean="0"/>
              <a:t> Regeländerungen</a:t>
            </a:r>
            <a:r>
              <a:rPr lang="de-DE" sz="2400" dirty="0" smtClean="0"/>
              <a:t>:  R 8:5, 8:6 8:10 c und 8:10 d werden wie folgt geändert:</a:t>
            </a:r>
          </a:p>
          <a:p>
            <a:pPr marL="0" indent="0">
              <a:buNone/>
            </a:pPr>
            <a:r>
              <a:rPr lang="de-DE" sz="2400" dirty="0" smtClean="0"/>
              <a:t>			</a:t>
            </a:r>
            <a:r>
              <a:rPr lang="de-DE" sz="2400" b="1" dirty="0" smtClean="0"/>
              <a:t>statt letzte Spielminute </a:t>
            </a:r>
            <a:r>
              <a:rPr lang="de-DE" sz="2400" b="1" dirty="0" smtClean="0">
                <a:sym typeface="Wingdings" panose="05000000000000000000" pitchFamily="2" charset="2"/>
              </a:rPr>
              <a:t> letzte 30 Sekunden</a:t>
            </a:r>
          </a:p>
          <a:p>
            <a:pPr marL="0" indent="0">
              <a:buNone/>
            </a:pPr>
            <a:endParaRPr lang="de-DE" sz="2400" b="1" dirty="0"/>
          </a:p>
          <a:p>
            <a:pPr marL="0" indent="0">
              <a:buNone/>
            </a:pPr>
            <a:r>
              <a:rPr lang="de-DE" sz="2400" dirty="0" smtClean="0"/>
              <a:t>d) </a:t>
            </a:r>
            <a:r>
              <a:rPr lang="de-DE" sz="2400" i="1" u="sng" dirty="0" smtClean="0"/>
              <a:t>Anwendung:</a:t>
            </a:r>
            <a:r>
              <a:rPr lang="de-DE" sz="2400" dirty="0" smtClean="0"/>
              <a:t>	in allen Alters- und Spielklassen </a:t>
            </a:r>
          </a:p>
          <a:p>
            <a:endParaRPr lang="de-DE" dirty="0"/>
          </a:p>
        </p:txBody>
      </p:sp>
    </p:spTree>
    <p:extLst>
      <p:ext uri="{BB962C8B-B14F-4D97-AF65-F5344CB8AC3E}">
        <p14:creationId xmlns:p14="http://schemas.microsoft.com/office/powerpoint/2010/main" val="48949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Letzte 30 Sekunden</a:t>
            </a:r>
            <a:endParaRPr lang="de-DE" dirty="0"/>
          </a:p>
        </p:txBody>
      </p:sp>
      <p:sp>
        <p:nvSpPr>
          <p:cNvPr id="3" name="Inhaltsplatzhalter 2"/>
          <p:cNvSpPr>
            <a:spLocks noGrp="1"/>
          </p:cNvSpPr>
          <p:nvPr>
            <p:ph idx="1"/>
          </p:nvPr>
        </p:nvSpPr>
        <p:spPr>
          <a:xfrm>
            <a:off x="838200" y="1818481"/>
            <a:ext cx="10515600" cy="4351338"/>
          </a:xfrm>
        </p:spPr>
        <p:txBody>
          <a:bodyPr>
            <a:normAutofit fontScale="70000" lnSpcReduction="20000"/>
          </a:bodyPr>
          <a:lstStyle/>
          <a:p>
            <a:pPr marL="0" indent="0">
              <a:buNone/>
            </a:pPr>
            <a:r>
              <a:rPr lang="de-DE" b="1" dirty="0" smtClean="0"/>
              <a:t>	</a:t>
            </a:r>
            <a:endParaRPr lang="de-DE" sz="3600" b="1" dirty="0" smtClean="0"/>
          </a:p>
          <a:p>
            <a:pPr marL="742950" indent="-742950">
              <a:buFont typeface="+mj-lt"/>
              <a:buAutoNum type="arabicPeriod"/>
            </a:pPr>
            <a:r>
              <a:rPr lang="de-DE" sz="3400" dirty="0" smtClean="0">
                <a:sym typeface="Wingdings" panose="05000000000000000000" pitchFamily="2" charset="2"/>
              </a:rPr>
              <a:t>Foul gem. Voraussetzungen der Regel 8:10 d (Ball im Spiel) in Verbindung mit R 8:5</a:t>
            </a:r>
          </a:p>
          <a:p>
            <a:pPr lvl="2"/>
            <a:r>
              <a:rPr lang="de-DE" sz="3400" b="1" i="1" dirty="0" smtClean="0">
                <a:sym typeface="Wingdings" panose="05000000000000000000" pitchFamily="2" charset="2"/>
              </a:rPr>
              <a:t>Disqualifikation ohne schriftlichen Bericht und 7-m-Wurf für Gegner</a:t>
            </a:r>
          </a:p>
          <a:p>
            <a:pPr marL="914400" lvl="2" indent="0">
              <a:buNone/>
            </a:pPr>
            <a:endParaRPr lang="de-DE" sz="3400" b="1" i="1" dirty="0" smtClean="0">
              <a:sym typeface="Wingdings" panose="05000000000000000000" pitchFamily="2" charset="2"/>
            </a:endParaRPr>
          </a:p>
          <a:p>
            <a:pPr marL="742950" indent="-742950">
              <a:buFont typeface="+mj-lt"/>
              <a:buAutoNum type="arabicPeriod"/>
            </a:pPr>
            <a:r>
              <a:rPr lang="de-DE" sz="3400" dirty="0" smtClean="0"/>
              <a:t>Foul </a:t>
            </a:r>
            <a:r>
              <a:rPr lang="de-DE" sz="3400" dirty="0" smtClean="0">
                <a:sym typeface="Wingdings" panose="05000000000000000000" pitchFamily="2" charset="2"/>
              </a:rPr>
              <a:t>gem. Voraussetzungen der R 8:10 c (Ball </a:t>
            </a:r>
            <a:r>
              <a:rPr lang="de-DE" sz="3400" b="1" dirty="0" smtClean="0">
                <a:sym typeface="Wingdings" panose="05000000000000000000" pitchFamily="2" charset="2"/>
              </a:rPr>
              <a:t>nicht</a:t>
            </a:r>
            <a:r>
              <a:rPr lang="de-DE" sz="3400" dirty="0" smtClean="0">
                <a:sym typeface="Wingdings" panose="05000000000000000000" pitchFamily="2" charset="2"/>
              </a:rPr>
              <a:t> im Spiel)</a:t>
            </a:r>
          </a:p>
          <a:p>
            <a:pPr lvl="2"/>
            <a:r>
              <a:rPr lang="de-DE" sz="3400" b="1" i="1" dirty="0" smtClean="0">
                <a:sym typeface="Wingdings" panose="05000000000000000000" pitchFamily="2" charset="2"/>
              </a:rPr>
              <a:t>Disqualifikation ohne schriftlichen Bericht und 7-m-Wurf für Gegner</a:t>
            </a:r>
          </a:p>
          <a:p>
            <a:pPr marL="914400" lvl="2" indent="0">
              <a:buNone/>
            </a:pPr>
            <a:endParaRPr lang="de-DE" sz="3400" dirty="0" smtClean="0">
              <a:sym typeface="Wingdings" panose="05000000000000000000" pitchFamily="2" charset="2"/>
            </a:endParaRPr>
          </a:p>
          <a:p>
            <a:pPr marL="742950" indent="-742950">
              <a:buFont typeface="+mj-lt"/>
              <a:buAutoNum type="arabicPeriod"/>
            </a:pPr>
            <a:r>
              <a:rPr lang="de-DE" sz="3400" dirty="0" smtClean="0">
                <a:sym typeface="Wingdings" panose="05000000000000000000" pitchFamily="2" charset="2"/>
              </a:rPr>
              <a:t>Foul gem. Voraussetzungen der Regel 8:10 d (Ball im Spiel) in Verbindung mit R 8:6</a:t>
            </a:r>
          </a:p>
          <a:p>
            <a:pPr lvl="2"/>
            <a:r>
              <a:rPr lang="de-DE" sz="3400" b="1" i="1" dirty="0" smtClean="0">
                <a:sym typeface="Wingdings" panose="05000000000000000000" pitchFamily="2" charset="2"/>
              </a:rPr>
              <a:t>Disqualifikation </a:t>
            </a:r>
            <a:r>
              <a:rPr lang="de-DE" sz="3400" b="1" i="1" u="sng" dirty="0" smtClean="0">
                <a:sym typeface="Wingdings" panose="05000000000000000000" pitchFamily="2" charset="2"/>
              </a:rPr>
              <a:t>mit schriftlichem </a:t>
            </a:r>
            <a:r>
              <a:rPr lang="de-DE" sz="3400" b="1" i="1" dirty="0" smtClean="0">
                <a:sym typeface="Wingdings" panose="05000000000000000000" pitchFamily="2" charset="2"/>
              </a:rPr>
              <a:t>Bericht und 7-m-Wurf für Gegner</a:t>
            </a:r>
          </a:p>
          <a:p>
            <a:pPr lvl="2"/>
            <a:endParaRPr lang="de-DE" sz="1600" dirty="0" smtClean="0">
              <a:sym typeface="Wingdings" panose="05000000000000000000" pitchFamily="2" charset="2"/>
            </a:endParaRPr>
          </a:p>
          <a:p>
            <a:pPr marL="0" indent="0">
              <a:buNone/>
            </a:pPr>
            <a:r>
              <a:rPr lang="de-DE" sz="2400" dirty="0" smtClean="0">
                <a:sym typeface="Wingdings" panose="05000000000000000000" pitchFamily="2" charset="2"/>
              </a:rPr>
              <a:t> </a:t>
            </a:r>
            <a:endParaRPr lang="de-DE" sz="2400" dirty="0">
              <a:sym typeface="Wingdings" panose="05000000000000000000" pitchFamily="2" charset="2"/>
            </a:endParaRPr>
          </a:p>
          <a:p>
            <a:pPr marL="914400" lvl="2" indent="0">
              <a:buNone/>
            </a:pPr>
            <a:r>
              <a:rPr lang="de-DE" sz="2400" b="1" i="1" dirty="0">
                <a:sym typeface="Wingdings" panose="05000000000000000000" pitchFamily="2" charset="2"/>
              </a:rPr>
              <a:t>	</a:t>
            </a:r>
            <a:r>
              <a:rPr lang="de-DE" sz="2400" b="1" i="1" dirty="0" smtClean="0">
                <a:sym typeface="Wingdings" panose="05000000000000000000" pitchFamily="2" charset="2"/>
              </a:rPr>
              <a:t>					</a:t>
            </a:r>
          </a:p>
          <a:p>
            <a:pPr lvl="2"/>
            <a:endParaRPr lang="de-DE" sz="2400" b="1" i="1" dirty="0" smtClean="0">
              <a:sym typeface="Wingdings" panose="05000000000000000000" pitchFamily="2" charset="2"/>
            </a:endParaRPr>
          </a:p>
          <a:p>
            <a:pPr marL="914400" lvl="2" indent="0">
              <a:buNone/>
            </a:pPr>
            <a:endParaRPr lang="de-DE" sz="1600" dirty="0" smtClean="0"/>
          </a:p>
        </p:txBody>
      </p:sp>
    </p:spTree>
    <p:extLst>
      <p:ext uri="{BB962C8B-B14F-4D97-AF65-F5344CB8AC3E}">
        <p14:creationId xmlns:p14="http://schemas.microsoft.com/office/powerpoint/2010/main" val="1831007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additive="base">
                                        <p:cTn id="2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Schiedsrichterfortbildung		Juli 2016</a:t>
            </a:r>
            <a:br>
              <a:rPr lang="de-DE" sz="3600"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REGELÄNDERUNGEN     </a:t>
            </a:r>
            <a:r>
              <a:rPr lang="de-DE" dirty="0">
                <a:solidFill>
                  <a:srgbClr val="00B050"/>
                </a:solidFill>
                <a:latin typeface="Tw Cen MT Condensed Extra Bold" panose="020B0803020202020204" pitchFamily="34" charset="0"/>
              </a:rPr>
              <a:t>		</a:t>
            </a:r>
            <a:r>
              <a:rPr lang="de-DE" i="1" dirty="0">
                <a:solidFill>
                  <a:srgbClr val="00B050"/>
                </a:solidFill>
                <a:latin typeface="Tw Cen MT Condensed Extra Bold" panose="020B0803020202020204" pitchFamily="34" charset="0"/>
              </a:rPr>
              <a:t>Letzte 30 Sekunden</a:t>
            </a:r>
            <a:endParaRPr lang="de-DE" dirty="0"/>
          </a:p>
        </p:txBody>
      </p:sp>
      <p:sp>
        <p:nvSpPr>
          <p:cNvPr id="3" name="Inhaltsplatzhalter 2"/>
          <p:cNvSpPr>
            <a:spLocks noGrp="1"/>
          </p:cNvSpPr>
          <p:nvPr>
            <p:ph idx="1"/>
          </p:nvPr>
        </p:nvSpPr>
        <p:spPr/>
        <p:txBody>
          <a:bodyPr/>
          <a:lstStyle/>
          <a:p>
            <a:pPr marL="0" indent="0">
              <a:buNone/>
            </a:pPr>
            <a:endParaRPr lang="de-DE" sz="2400" b="1" dirty="0"/>
          </a:p>
          <a:p>
            <a:pPr marL="0" indent="0">
              <a:buNone/>
            </a:pPr>
            <a:r>
              <a:rPr lang="de-DE" sz="2400" dirty="0" smtClean="0"/>
              <a:t>In den Fällen 2 und 3 gilt außerdem folgendes:</a:t>
            </a:r>
          </a:p>
          <a:p>
            <a:pPr marL="0" indent="0">
              <a:buNone/>
            </a:pPr>
            <a:endParaRPr lang="de-DE" sz="2400" dirty="0" smtClean="0"/>
          </a:p>
          <a:p>
            <a:pPr marL="0" indent="0">
              <a:buNone/>
            </a:pPr>
            <a:r>
              <a:rPr lang="de-DE" sz="2400" dirty="0" smtClean="0"/>
              <a:t>a)	</a:t>
            </a:r>
            <a:r>
              <a:rPr lang="de-DE" sz="2200" dirty="0" smtClean="0"/>
              <a:t>Der Angreifer erzielt ein Tor 					</a:t>
            </a:r>
            <a:r>
              <a:rPr lang="de-DE" sz="2200" dirty="0" smtClean="0">
                <a:sym typeface="Wingdings" panose="05000000000000000000" pitchFamily="2" charset="2"/>
              </a:rPr>
              <a:t> </a:t>
            </a:r>
            <a:r>
              <a:rPr lang="de-DE" sz="2200" b="1" dirty="0" smtClean="0">
                <a:sym typeface="Wingdings" panose="05000000000000000000" pitchFamily="2" charset="2"/>
              </a:rPr>
              <a:t>kein 7 – m</a:t>
            </a:r>
          </a:p>
          <a:p>
            <a:pPr marL="457200" indent="-457200">
              <a:buAutoNum type="alphaLcParenR" startAt="2"/>
            </a:pPr>
            <a:r>
              <a:rPr lang="de-DE" sz="2200" dirty="0" smtClean="0">
                <a:sym typeface="Wingdings" panose="05000000000000000000" pitchFamily="2" charset="2"/>
              </a:rPr>
              <a:t>       Der Angreifer passt den Ball, sein Mitspieler erzielt </a:t>
            </a:r>
            <a:r>
              <a:rPr lang="de-DE" sz="2200" b="1" dirty="0" smtClean="0">
                <a:sym typeface="Wingdings" panose="05000000000000000000" pitchFamily="2" charset="2"/>
              </a:rPr>
              <a:t>kein</a:t>
            </a:r>
            <a:r>
              <a:rPr lang="de-DE" sz="2200" dirty="0" smtClean="0">
                <a:sym typeface="Wingdings" panose="05000000000000000000" pitchFamily="2" charset="2"/>
              </a:rPr>
              <a:t> Tor	</a:t>
            </a:r>
            <a:r>
              <a:rPr lang="de-DE" sz="2200" b="1" dirty="0" smtClean="0">
                <a:sym typeface="Wingdings" panose="05000000000000000000" pitchFamily="2" charset="2"/>
              </a:rPr>
              <a:t> 7 m</a:t>
            </a:r>
          </a:p>
          <a:p>
            <a:pPr lvl="2"/>
            <a:r>
              <a:rPr lang="de-DE" sz="1400" b="1" dirty="0" err="1" smtClean="0">
                <a:sym typeface="Wingdings" panose="05000000000000000000" pitchFamily="2" charset="2"/>
              </a:rPr>
              <a:t>z.B</a:t>
            </a:r>
            <a:r>
              <a:rPr lang="de-DE" sz="1400" b="1" dirty="0" smtClean="0">
                <a:sym typeface="Wingdings" panose="05000000000000000000" pitchFamily="2" charset="2"/>
              </a:rPr>
              <a:t>: 	</a:t>
            </a:r>
            <a:r>
              <a:rPr lang="de-DE" dirty="0" smtClean="0">
                <a:sym typeface="Wingdings" panose="05000000000000000000" pitchFamily="2" charset="2"/>
              </a:rPr>
              <a:t>Mitspieler macht Schritte</a:t>
            </a:r>
          </a:p>
          <a:p>
            <a:pPr lvl="2"/>
            <a:r>
              <a:rPr lang="de-DE" dirty="0">
                <a:sym typeface="Wingdings" panose="05000000000000000000" pitchFamily="2" charset="2"/>
              </a:rPr>
              <a:t> </a:t>
            </a:r>
            <a:r>
              <a:rPr lang="de-DE" dirty="0" smtClean="0">
                <a:sym typeface="Wingdings" panose="05000000000000000000" pitchFamily="2" charset="2"/>
              </a:rPr>
              <a:t>           Torwart hält</a:t>
            </a:r>
          </a:p>
          <a:p>
            <a:pPr lvl="2"/>
            <a:r>
              <a:rPr lang="de-DE" dirty="0">
                <a:sym typeface="Wingdings" panose="05000000000000000000" pitchFamily="2" charset="2"/>
              </a:rPr>
              <a:t> </a:t>
            </a:r>
            <a:r>
              <a:rPr lang="de-DE" dirty="0" smtClean="0">
                <a:sym typeface="Wingdings" panose="05000000000000000000" pitchFamily="2" charset="2"/>
              </a:rPr>
              <a:t>           Mitspieler passt zu weiterem Mitspieler, der kein Tor erzielt</a:t>
            </a:r>
            <a:endParaRPr lang="de-DE" dirty="0" smtClean="0"/>
          </a:p>
          <a:p>
            <a:pPr marL="0" indent="0">
              <a:buNone/>
            </a:pPr>
            <a:r>
              <a:rPr lang="de-DE" sz="2200" dirty="0" smtClean="0"/>
              <a:t>c)	 </a:t>
            </a:r>
            <a:r>
              <a:rPr lang="de-DE" sz="2200" dirty="0" smtClean="0">
                <a:sym typeface="Wingdings" panose="05000000000000000000" pitchFamily="2" charset="2"/>
              </a:rPr>
              <a:t>Der Angreifer passt den Ball, sein Mitspieler erzielt </a:t>
            </a:r>
            <a:r>
              <a:rPr lang="de-DE" sz="2200" b="1" dirty="0" smtClean="0">
                <a:sym typeface="Wingdings" panose="05000000000000000000" pitchFamily="2" charset="2"/>
              </a:rPr>
              <a:t>ein</a:t>
            </a:r>
            <a:r>
              <a:rPr lang="de-DE" sz="2200" dirty="0" smtClean="0">
                <a:sym typeface="Wingdings" panose="05000000000000000000" pitchFamily="2" charset="2"/>
              </a:rPr>
              <a:t> Tor 	 </a:t>
            </a:r>
            <a:r>
              <a:rPr lang="de-DE" sz="2200" b="1" dirty="0" smtClean="0">
                <a:sym typeface="Wingdings" panose="05000000000000000000" pitchFamily="2" charset="2"/>
              </a:rPr>
              <a:t>kein 7 m </a:t>
            </a:r>
            <a:r>
              <a:rPr lang="de-DE" dirty="0" smtClean="0"/>
              <a:t>	</a:t>
            </a:r>
            <a:endParaRPr lang="de-DE" dirty="0"/>
          </a:p>
        </p:txBody>
      </p:sp>
    </p:spTree>
    <p:extLst>
      <p:ext uri="{BB962C8B-B14F-4D97-AF65-F5344CB8AC3E}">
        <p14:creationId xmlns:p14="http://schemas.microsoft.com/office/powerpoint/2010/main" val="1311305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1800" dirty="0">
                <a:solidFill>
                  <a:srgbClr val="00B050"/>
                </a:solidFill>
                <a:latin typeface="Tw Cen MT Condensed Extra Bold" panose="020B0803020202020204" pitchFamily="34" charset="0"/>
              </a:rPr>
              <a:t>Eichenkreuz – </a:t>
            </a:r>
            <a:r>
              <a:rPr lang="de-DE" sz="1800" i="1" dirty="0">
                <a:solidFill>
                  <a:srgbClr val="00B050"/>
                </a:solidFill>
                <a:latin typeface="Tw Cen MT Condensed Extra Bold" panose="020B0803020202020204" pitchFamily="34" charset="0"/>
              </a:rPr>
              <a:t>HANDBALL</a:t>
            </a:r>
            <a:r>
              <a:rPr lang="de-DE" sz="1600" i="1" dirty="0">
                <a:solidFill>
                  <a:srgbClr val="00B050"/>
                </a:solidFill>
                <a:latin typeface="Tw Cen MT Condensed Extra Bold" panose="020B0803020202020204" pitchFamily="34" charset="0"/>
              </a:rPr>
              <a:t/>
            </a:r>
            <a:br>
              <a:rPr lang="de-DE" sz="16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			REGELÄNDERUNGEN</a:t>
            </a:r>
            <a:endParaRPr lang="de-DE" dirty="0"/>
          </a:p>
        </p:txBody>
      </p:sp>
      <p:sp>
        <p:nvSpPr>
          <p:cNvPr id="3" name="Inhaltsplatzhalter 2"/>
          <p:cNvSpPr>
            <a:spLocks noGrp="1"/>
          </p:cNvSpPr>
          <p:nvPr>
            <p:ph idx="1"/>
          </p:nvPr>
        </p:nvSpPr>
        <p:spPr/>
        <p:txBody>
          <a:bodyPr>
            <a:normAutofit lnSpcReduction="10000"/>
          </a:bodyPr>
          <a:lstStyle/>
          <a:p>
            <a:r>
              <a:rPr lang="de-DE" dirty="0" smtClean="0"/>
              <a:t>Der AK hat folgende Maßnahmen beschlossen, um die Arbeit der Einteiler zu erleichtern:</a:t>
            </a:r>
          </a:p>
          <a:p>
            <a:pPr marL="0" indent="0">
              <a:buNone/>
            </a:pPr>
            <a:endParaRPr lang="de-DE" dirty="0" smtClean="0"/>
          </a:p>
          <a:p>
            <a:pPr lvl="1"/>
            <a:r>
              <a:rPr lang="de-DE" dirty="0" smtClean="0"/>
              <a:t>Jeder SR </a:t>
            </a:r>
            <a:r>
              <a:rPr lang="de-DE" b="1" dirty="0" smtClean="0"/>
              <a:t>muss</a:t>
            </a:r>
            <a:r>
              <a:rPr lang="de-DE" dirty="0" smtClean="0"/>
              <a:t> eine FWL erstellen</a:t>
            </a:r>
            <a:endParaRPr lang="de-DE" dirty="0"/>
          </a:p>
          <a:p>
            <a:pPr lvl="1"/>
            <a:r>
              <a:rPr lang="de-DE" dirty="0" smtClean="0"/>
              <a:t>Es gibt fixe </a:t>
            </a:r>
            <a:r>
              <a:rPr lang="de-DE" dirty="0" err="1" smtClean="0"/>
              <a:t>Einteiltermine</a:t>
            </a:r>
            <a:r>
              <a:rPr lang="de-DE" dirty="0" smtClean="0"/>
              <a:t>. Dies bedeutet, dass Freiwünsche nur in gewissen Zeiträumen gepflegt werden können</a:t>
            </a:r>
          </a:p>
          <a:p>
            <a:pPr lvl="2"/>
            <a:r>
              <a:rPr lang="de-DE" b="1" dirty="0" smtClean="0"/>
              <a:t>Zeitraum 1: 	</a:t>
            </a:r>
            <a:r>
              <a:rPr lang="de-DE" b="1" dirty="0" smtClean="0">
                <a:sym typeface="Wingdings" panose="05000000000000000000" pitchFamily="2" charset="2"/>
              </a:rPr>
              <a:t> bis 20. September / Eingabe und Pflege der FW für Okt. bis Dez.</a:t>
            </a:r>
          </a:p>
          <a:p>
            <a:pPr lvl="2"/>
            <a:r>
              <a:rPr lang="de-DE" b="1" dirty="0" smtClean="0">
                <a:sym typeface="Wingdings" panose="05000000000000000000" pitchFamily="2" charset="2"/>
              </a:rPr>
              <a:t>Zeitraum 2:	 bis 1. Dezember     / Eingabe und Pflege der FW bis Saisonende</a:t>
            </a:r>
            <a:endParaRPr lang="de-DE" b="1" dirty="0" smtClean="0"/>
          </a:p>
          <a:p>
            <a:pPr lvl="1"/>
            <a:r>
              <a:rPr lang="de-DE" dirty="0" smtClean="0"/>
              <a:t>Rückgaben sind bei fehlerfreier Einteilung nicht mehr möglich. SRV müssen notfalls selbständig für Ersatz sorgen</a:t>
            </a:r>
          </a:p>
          <a:p>
            <a:pPr lvl="1"/>
            <a:r>
              <a:rPr lang="de-DE" dirty="0" smtClean="0"/>
              <a:t>Strafen für Nichtantreten von SR werden auf 60 € (im Wiederholungsfall      100 €) erhöht</a:t>
            </a:r>
            <a:endParaRPr lang="de-DE" dirty="0"/>
          </a:p>
        </p:txBody>
      </p:sp>
    </p:spTree>
    <p:extLst>
      <p:ext uri="{BB962C8B-B14F-4D97-AF65-F5344CB8AC3E}">
        <p14:creationId xmlns:p14="http://schemas.microsoft.com/office/powerpoint/2010/main" val="391719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el 1"/>
          <p:cNvSpPr>
            <a:spLocks noGrp="1"/>
          </p:cNvSpPr>
          <p:nvPr>
            <p:ph type="title"/>
          </p:nvPr>
        </p:nvSpPr>
        <p:spPr>
          <a:xfrm>
            <a:off x="3287713" y="12700"/>
            <a:ext cx="5275262" cy="463550"/>
          </a:xfrm>
        </p:spPr>
        <p:txBody>
          <a:bodyPr>
            <a:normAutofit fontScale="90000"/>
          </a:bodyPr>
          <a:lstStyle/>
          <a:p>
            <a:r>
              <a:rPr lang="de-DE" altLang="de-DE" smtClean="0">
                <a:latin typeface="Arial" panose="020B0604020202020204" pitchFamily="34" charset="0"/>
                <a:cs typeface="Arial" panose="020B0604020202020204" pitchFamily="34" charset="0"/>
              </a:rPr>
              <a:t>Neue Regeln 2016</a:t>
            </a:r>
          </a:p>
        </p:txBody>
      </p:sp>
      <p:sp>
        <p:nvSpPr>
          <p:cNvPr id="65539" name="Textplatzhalter 3"/>
          <p:cNvSpPr>
            <a:spLocks noGrp="1"/>
          </p:cNvSpPr>
          <p:nvPr>
            <p:ph type="body" sz="quarter" idx="13"/>
          </p:nvPr>
        </p:nvSpPr>
        <p:spPr>
          <a:xfrm>
            <a:off x="3287713" y="404813"/>
            <a:ext cx="5275262" cy="609600"/>
          </a:xfrm>
        </p:spPr>
        <p:txBody>
          <a:bodyPr/>
          <a:lstStyle/>
          <a:p>
            <a:pPr marL="0" indent="0"/>
            <a:r>
              <a:rPr lang="de-DE" altLang="de-DE" smtClean="0">
                <a:latin typeface="Arial" panose="020B0604020202020204" pitchFamily="34" charset="0"/>
                <a:cs typeface="Arial" panose="020B0604020202020204" pitchFamily="34" charset="0"/>
              </a:rPr>
              <a:t>Letzten  30 Sekunden – Regel 8:10d</a:t>
            </a:r>
          </a:p>
        </p:txBody>
      </p:sp>
      <p:sp>
        <p:nvSpPr>
          <p:cNvPr id="65540" name="Datumsplatzhalter 4"/>
          <p:cNvSpPr>
            <a:spLocks noGrp="1"/>
          </p:cNvSpPr>
          <p:nvPr>
            <p:ph type="dt"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defRPr sz="2000" b="1">
                <a:solidFill>
                  <a:srgbClr val="4BACC6"/>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000" b="1">
                <a:solidFill>
                  <a:srgbClr val="4BACC6"/>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b="1">
                <a:solidFill>
                  <a:srgbClr val="7F7F7F"/>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9pPr>
          </a:lstStyle>
          <a:p>
            <a:pPr>
              <a:spcBef>
                <a:spcPct val="0"/>
              </a:spcBef>
              <a:buFontTx/>
              <a:buNone/>
            </a:pPr>
            <a:r>
              <a:rPr lang="de-DE" altLang="de-DE" sz="1200" b="0">
                <a:solidFill>
                  <a:srgbClr val="0070C0"/>
                </a:solidFill>
                <a:ea typeface="ＭＳ Ｐゴシック" panose="020B0600070205080204" pitchFamily="34" charset="-128"/>
              </a:rPr>
              <a:t>© SR-Lehrwesen, Juli 2016</a:t>
            </a:r>
          </a:p>
        </p:txBody>
      </p:sp>
      <p:sp>
        <p:nvSpPr>
          <p:cNvPr id="65541" name="Foliennummernplatzhalt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2000" b="1">
                <a:solidFill>
                  <a:srgbClr val="4BACC6"/>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000" b="1">
                <a:solidFill>
                  <a:srgbClr val="4BACC6"/>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b="1">
                <a:solidFill>
                  <a:srgbClr val="7F7F7F"/>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9pPr>
          </a:lstStyle>
          <a:p>
            <a:pPr>
              <a:spcBef>
                <a:spcPct val="0"/>
              </a:spcBef>
              <a:buFontTx/>
              <a:buNone/>
            </a:pPr>
            <a:fld id="{2D78BFCC-E094-4888-A11D-B2DB53F6C6B4}" type="slidenum">
              <a:rPr lang="de-DE" altLang="de-DE" sz="1200" b="0">
                <a:solidFill>
                  <a:srgbClr val="0070C0"/>
                </a:solidFill>
              </a:rPr>
              <a:pPr>
                <a:spcBef>
                  <a:spcPct val="0"/>
                </a:spcBef>
                <a:buFontTx/>
                <a:buNone/>
              </a:pPr>
              <a:t>20</a:t>
            </a:fld>
            <a:endParaRPr lang="de-DE" altLang="de-DE" sz="1200" b="0">
              <a:solidFill>
                <a:srgbClr val="0070C0"/>
              </a:solidFill>
            </a:endParaRPr>
          </a:p>
        </p:txBody>
      </p:sp>
      <p:sp>
        <p:nvSpPr>
          <p:cNvPr id="65542" name="Fußzeilenplatzhalter 6"/>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defRPr sz="2000" b="1">
                <a:solidFill>
                  <a:srgbClr val="4BACC6"/>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000" b="1">
                <a:solidFill>
                  <a:srgbClr val="4BACC6"/>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b="1">
                <a:solidFill>
                  <a:srgbClr val="7F7F7F"/>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9pPr>
          </a:lstStyle>
          <a:p>
            <a:pPr>
              <a:spcBef>
                <a:spcPct val="0"/>
              </a:spcBef>
              <a:buFontTx/>
              <a:buNone/>
            </a:pPr>
            <a:r>
              <a:rPr lang="de-DE" altLang="de-DE" sz="1200" b="0">
                <a:solidFill>
                  <a:srgbClr val="0070C0"/>
                </a:solidFill>
                <a:ea typeface="ＭＳ Ｐゴシック" panose="020B0600070205080204" pitchFamily="34" charset="-128"/>
              </a:rPr>
              <a:t>Regeländerungen 2016</a:t>
            </a:r>
          </a:p>
        </p:txBody>
      </p:sp>
      <p:graphicFrame>
        <p:nvGraphicFramePr>
          <p:cNvPr id="2" name="Tabelle 1"/>
          <p:cNvGraphicFramePr>
            <a:graphicFrameLocks noGrp="1"/>
          </p:cNvGraphicFramePr>
          <p:nvPr/>
        </p:nvGraphicFramePr>
        <p:xfrm>
          <a:off x="2640014" y="1628775"/>
          <a:ext cx="7343775" cy="4756150"/>
        </p:xfrm>
        <a:graphic>
          <a:graphicData uri="http://schemas.openxmlformats.org/drawingml/2006/table">
            <a:tbl>
              <a:tblPr firstRow="1" bandRow="1">
                <a:tableStyleId>{5C22544A-7EE6-4342-B048-85BDC9FD1C3A}</a:tableStyleId>
              </a:tblPr>
              <a:tblGrid>
                <a:gridCol w="1545025"/>
                <a:gridCol w="2126144"/>
                <a:gridCol w="1368677"/>
                <a:gridCol w="2303929"/>
              </a:tblGrid>
              <a:tr h="365910">
                <a:tc>
                  <a:txBody>
                    <a:bodyPr/>
                    <a:lstStyle/>
                    <a:p>
                      <a:r>
                        <a:rPr lang="de-DE" sz="1800" dirty="0" smtClean="0"/>
                        <a:t>Spielzeit</a:t>
                      </a:r>
                      <a:endParaRPr lang="de-DE" sz="1800" dirty="0"/>
                    </a:p>
                  </a:txBody>
                  <a:tcPr marL="91427" marR="91427" marT="45739" marB="45739"/>
                </a:tc>
                <a:tc>
                  <a:txBody>
                    <a:bodyPr/>
                    <a:lstStyle/>
                    <a:p>
                      <a:r>
                        <a:rPr lang="de-DE" sz="1800" dirty="0" smtClean="0"/>
                        <a:t>Vergehen</a:t>
                      </a:r>
                      <a:endParaRPr lang="de-DE" sz="1800" dirty="0"/>
                    </a:p>
                  </a:txBody>
                  <a:tcPr marL="91427" marR="91427" marT="45739" marB="45739"/>
                </a:tc>
                <a:tc>
                  <a:txBody>
                    <a:bodyPr/>
                    <a:lstStyle/>
                    <a:p>
                      <a:pPr algn="ctr"/>
                      <a:r>
                        <a:rPr lang="de-DE" sz="1800" dirty="0" smtClean="0"/>
                        <a:t>Verursacher</a:t>
                      </a:r>
                      <a:endParaRPr lang="de-DE" sz="1800" dirty="0"/>
                    </a:p>
                  </a:txBody>
                  <a:tcPr marL="91427" marR="91427" marT="45739" marB="45739"/>
                </a:tc>
                <a:tc>
                  <a:txBody>
                    <a:bodyPr/>
                    <a:lstStyle/>
                    <a:p>
                      <a:r>
                        <a:rPr lang="de-DE" sz="1800" dirty="0" smtClean="0"/>
                        <a:t>Bestrafung</a:t>
                      </a:r>
                      <a:endParaRPr lang="de-DE" sz="1800" dirty="0"/>
                    </a:p>
                  </a:txBody>
                  <a:tcPr marL="91427" marR="91427" marT="45739" marB="45739"/>
                </a:tc>
              </a:tr>
              <a:tr h="640341">
                <a:tc>
                  <a:txBody>
                    <a:bodyPr/>
                    <a:lstStyle/>
                    <a:p>
                      <a:r>
                        <a:rPr lang="de-DE" sz="1800" dirty="0" smtClean="0"/>
                        <a:t>00:00 – 59:29</a:t>
                      </a:r>
                      <a:endParaRPr lang="de-DE" sz="1800" dirty="0"/>
                    </a:p>
                  </a:txBody>
                  <a:tcPr marL="91427" marR="91427" marT="45739" marB="45739"/>
                </a:tc>
                <a:tc>
                  <a:txBody>
                    <a:bodyPr/>
                    <a:lstStyle/>
                    <a:p>
                      <a:r>
                        <a:rPr lang="de-DE" sz="1800" dirty="0" smtClean="0"/>
                        <a:t>Grobe Regelwidrigkeit (8:5)</a:t>
                      </a:r>
                      <a:endParaRPr lang="de-DE" sz="1800" dirty="0"/>
                    </a:p>
                  </a:txBody>
                  <a:tcPr marL="91427" marR="91427" marT="45739" marB="45739"/>
                </a:tc>
                <a:tc>
                  <a:txBody>
                    <a:bodyPr/>
                    <a:lstStyle/>
                    <a:p>
                      <a:pPr algn="ctr"/>
                      <a:r>
                        <a:rPr lang="de-DE" sz="1800" dirty="0" smtClean="0"/>
                        <a:t>Spieler</a:t>
                      </a:r>
                      <a:endParaRPr lang="de-DE" sz="1800" dirty="0"/>
                    </a:p>
                  </a:txBody>
                  <a:tcPr marL="91427" marR="91427" marT="45739" marB="45739"/>
                </a:tc>
                <a:tc>
                  <a:txBody>
                    <a:bodyPr/>
                    <a:lstStyle/>
                    <a:p>
                      <a:r>
                        <a:rPr lang="de-DE" sz="1800" dirty="0" smtClean="0"/>
                        <a:t>Disqualifikation ohne Bericht</a:t>
                      </a:r>
                      <a:endParaRPr lang="de-DE" sz="1800" dirty="0"/>
                    </a:p>
                  </a:txBody>
                  <a:tcPr marL="91427" marR="91427" marT="45739" marB="45739"/>
                </a:tc>
              </a:tr>
              <a:tr h="640341">
                <a:tc>
                  <a:txBody>
                    <a:bodyPr/>
                    <a:lstStyle/>
                    <a:p>
                      <a:r>
                        <a:rPr lang="de-DE" sz="1800" dirty="0" smtClean="0"/>
                        <a:t>59:30 – 60:00</a:t>
                      </a:r>
                      <a:endParaRPr lang="de-DE" sz="1800" dirty="0"/>
                    </a:p>
                  </a:txBody>
                  <a:tcPr marL="91427" marR="91427" marT="45739" marB="45739"/>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smtClean="0"/>
                        <a:t>Grobe Regelwidrigkeit (8:5)</a:t>
                      </a:r>
                    </a:p>
                  </a:txBody>
                  <a:tcPr marL="91427" marR="91427" marT="45739" marB="45739"/>
                </a:tc>
                <a:tc>
                  <a:txBody>
                    <a:bodyPr/>
                    <a:lstStyle/>
                    <a:p>
                      <a:pPr algn="ctr"/>
                      <a:r>
                        <a:rPr lang="de-DE" sz="1800" dirty="0" smtClean="0"/>
                        <a:t>Spieler</a:t>
                      </a:r>
                      <a:endParaRPr lang="de-DE" sz="1800" dirty="0"/>
                    </a:p>
                  </a:txBody>
                  <a:tcPr marL="91427" marR="91427" marT="45739" marB="45739"/>
                </a:tc>
                <a:tc>
                  <a:txBody>
                    <a:bodyPr/>
                    <a:lstStyle/>
                    <a:p>
                      <a:r>
                        <a:rPr lang="de-DE" sz="1800" dirty="0" smtClean="0">
                          <a:solidFill>
                            <a:srgbClr val="FF0000"/>
                          </a:solidFill>
                        </a:rPr>
                        <a:t>Disqualifikation ohne Bericht + 7m</a:t>
                      </a:r>
                    </a:p>
                  </a:txBody>
                  <a:tcPr marL="91427" marR="91427" marT="45739" marB="45739"/>
                </a:tc>
              </a:tr>
              <a:tr h="640341">
                <a:tc>
                  <a:txBody>
                    <a:bodyPr/>
                    <a:lstStyle/>
                    <a:p>
                      <a:r>
                        <a:rPr lang="de-DE" sz="1800" dirty="0" smtClean="0"/>
                        <a:t>00:00 – 59:29</a:t>
                      </a:r>
                      <a:endParaRPr lang="de-DE" sz="1800" dirty="0"/>
                    </a:p>
                  </a:txBody>
                  <a:tcPr marL="91427" marR="91427" marT="45739" marB="45739"/>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smtClean="0"/>
                        <a:t>Besonders</a:t>
                      </a:r>
                      <a:r>
                        <a:rPr lang="de-DE" sz="1800" baseline="0" dirty="0" smtClean="0"/>
                        <a:t> g</a:t>
                      </a:r>
                      <a:r>
                        <a:rPr lang="de-DE" sz="1800" dirty="0" smtClean="0"/>
                        <a:t>robe Regelwidrigkeit (8:6)</a:t>
                      </a:r>
                      <a:endParaRPr lang="de-DE" sz="1800" dirty="0"/>
                    </a:p>
                  </a:txBody>
                  <a:tcPr marL="91427" marR="91427" marT="45739" marB="45739"/>
                </a:tc>
                <a:tc>
                  <a:txBody>
                    <a:bodyPr/>
                    <a:lstStyle/>
                    <a:p>
                      <a:pPr algn="ctr"/>
                      <a:r>
                        <a:rPr lang="de-DE" sz="1800" dirty="0" smtClean="0"/>
                        <a:t>Spieler</a:t>
                      </a:r>
                      <a:endParaRPr lang="de-DE" sz="1800" dirty="0"/>
                    </a:p>
                  </a:txBody>
                  <a:tcPr marL="91427" marR="91427" marT="45739" marB="45739"/>
                </a:tc>
                <a:tc>
                  <a:txBody>
                    <a:bodyPr/>
                    <a:lstStyle/>
                    <a:p>
                      <a:r>
                        <a:rPr lang="de-DE" sz="1800" dirty="0" smtClean="0"/>
                        <a:t>Disqualifikation mit Bericht</a:t>
                      </a:r>
                      <a:endParaRPr lang="de-DE" sz="1800" dirty="0"/>
                    </a:p>
                  </a:txBody>
                  <a:tcPr marL="91427" marR="91427" marT="45739" marB="45739"/>
                </a:tc>
              </a:tr>
              <a:tr h="640341">
                <a:tc>
                  <a:txBody>
                    <a:bodyPr/>
                    <a:lstStyle/>
                    <a:p>
                      <a:r>
                        <a:rPr lang="de-DE" sz="1800" dirty="0" smtClean="0"/>
                        <a:t>59:30 – 60:00</a:t>
                      </a:r>
                      <a:endParaRPr lang="de-DE" sz="1800" dirty="0"/>
                    </a:p>
                  </a:txBody>
                  <a:tcPr marL="91427" marR="91427" marT="45739" marB="45739"/>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smtClean="0"/>
                        <a:t>Besonders grobe Regelwidrigkeit (8:6)</a:t>
                      </a:r>
                      <a:endParaRPr lang="de-DE" sz="1800" dirty="0"/>
                    </a:p>
                  </a:txBody>
                  <a:tcPr marL="91427" marR="91427" marT="45739" marB="45739"/>
                </a:tc>
                <a:tc>
                  <a:txBody>
                    <a:bodyPr/>
                    <a:lstStyle/>
                    <a:p>
                      <a:pPr algn="ctr"/>
                      <a:r>
                        <a:rPr lang="de-DE" sz="1800" dirty="0" smtClean="0"/>
                        <a:t>Spieler</a:t>
                      </a:r>
                      <a:endParaRPr lang="de-DE" sz="1800" dirty="0"/>
                    </a:p>
                  </a:txBody>
                  <a:tcPr marL="91427" marR="91427" marT="45739" marB="45739"/>
                </a:tc>
                <a:tc>
                  <a:txBody>
                    <a:bodyPr/>
                    <a:lstStyle/>
                    <a:p>
                      <a:r>
                        <a:rPr lang="de-DE" sz="1800" dirty="0" smtClean="0"/>
                        <a:t>Disqualifikation mit Bericht </a:t>
                      </a:r>
                      <a:r>
                        <a:rPr lang="de-DE" sz="1800" dirty="0" smtClean="0">
                          <a:solidFill>
                            <a:srgbClr val="FF0000"/>
                          </a:solidFill>
                        </a:rPr>
                        <a:t>+ 7m</a:t>
                      </a:r>
                      <a:endParaRPr lang="de-DE" sz="1800" dirty="0">
                        <a:solidFill>
                          <a:srgbClr val="FF0000"/>
                        </a:solidFill>
                      </a:endParaRPr>
                    </a:p>
                  </a:txBody>
                  <a:tcPr marL="91427" marR="91427" marT="45739" marB="45739"/>
                </a:tc>
              </a:tr>
              <a:tr h="914437">
                <a:tc>
                  <a:txBody>
                    <a:bodyPr/>
                    <a:lstStyle/>
                    <a:p>
                      <a:r>
                        <a:rPr lang="de-DE" sz="1800" dirty="0" smtClean="0"/>
                        <a:t>00:00 – 59:29</a:t>
                      </a:r>
                      <a:endParaRPr lang="de-DE" sz="1800" dirty="0"/>
                    </a:p>
                  </a:txBody>
                  <a:tcPr marL="91427" marR="91427" marT="45739" marB="45739"/>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smtClean="0"/>
                        <a:t>Besonders</a:t>
                      </a:r>
                      <a:r>
                        <a:rPr lang="de-DE" sz="1800" baseline="0" dirty="0" smtClean="0"/>
                        <a:t> g</a:t>
                      </a:r>
                      <a:r>
                        <a:rPr lang="de-DE" sz="1800" dirty="0" smtClean="0"/>
                        <a:t>robe Unsportlichkeit (8:10 a und 8:10b)</a:t>
                      </a:r>
                      <a:endParaRPr lang="de-DE" sz="1800" dirty="0"/>
                    </a:p>
                  </a:txBody>
                  <a:tcPr marL="91427" marR="91427" marT="45739" marB="45739"/>
                </a:tc>
                <a:tc>
                  <a:txBody>
                    <a:bodyPr/>
                    <a:lstStyle/>
                    <a:p>
                      <a:pPr algn="ctr"/>
                      <a:r>
                        <a:rPr lang="de-DE" sz="1800" dirty="0" smtClean="0"/>
                        <a:t>Spieler/</a:t>
                      </a:r>
                      <a:br>
                        <a:rPr lang="de-DE" sz="1800" dirty="0" smtClean="0"/>
                      </a:br>
                      <a:r>
                        <a:rPr lang="de-DE" sz="1800" dirty="0" smtClean="0"/>
                        <a:t>Offizieller</a:t>
                      </a:r>
                      <a:endParaRPr lang="de-DE" sz="1800" dirty="0"/>
                    </a:p>
                  </a:txBody>
                  <a:tcPr marL="91427" marR="91427" marT="45739" marB="45739"/>
                </a:tc>
                <a:tc>
                  <a:txBody>
                    <a:bodyPr/>
                    <a:lstStyle/>
                    <a:p>
                      <a:r>
                        <a:rPr lang="de-DE" sz="1800" dirty="0" smtClean="0"/>
                        <a:t>Disqualifikation mit Bericht</a:t>
                      </a:r>
                      <a:endParaRPr lang="de-DE" sz="1800" dirty="0"/>
                    </a:p>
                  </a:txBody>
                  <a:tcPr marL="91427" marR="91427" marT="45739" marB="45739"/>
                </a:tc>
              </a:tr>
              <a:tr h="914437">
                <a:tc>
                  <a:txBody>
                    <a:bodyPr/>
                    <a:lstStyle/>
                    <a:p>
                      <a:r>
                        <a:rPr lang="de-DE" sz="1800" dirty="0" smtClean="0"/>
                        <a:t>59:30 – 60:00</a:t>
                      </a:r>
                      <a:endParaRPr lang="de-DE" sz="1800" dirty="0"/>
                    </a:p>
                  </a:txBody>
                  <a:tcPr marL="91427" marR="91427" marT="45739" marB="45739"/>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smtClean="0"/>
                        <a:t>Besonders</a:t>
                      </a:r>
                      <a:r>
                        <a:rPr lang="de-DE" sz="1800" baseline="0" dirty="0" smtClean="0"/>
                        <a:t> g</a:t>
                      </a:r>
                      <a:r>
                        <a:rPr lang="de-DE" sz="1800" dirty="0" smtClean="0"/>
                        <a:t>robe Unsportlichkeit (8:10 a und 8:10b)</a:t>
                      </a:r>
                      <a:endParaRPr lang="de-DE" sz="1800" dirty="0"/>
                    </a:p>
                  </a:txBody>
                  <a:tcPr marL="91427" marR="91427" marT="45739" marB="45739"/>
                </a:tc>
                <a:tc>
                  <a:txBody>
                    <a:bodyPr/>
                    <a:lstStyle/>
                    <a:p>
                      <a:pPr algn="ctr"/>
                      <a:r>
                        <a:rPr lang="de-DE" sz="1800" dirty="0" smtClean="0"/>
                        <a:t>Spieler/</a:t>
                      </a:r>
                      <a:br>
                        <a:rPr lang="de-DE" sz="1800" dirty="0" smtClean="0"/>
                      </a:br>
                      <a:r>
                        <a:rPr lang="de-DE" sz="1800" dirty="0" smtClean="0"/>
                        <a:t>Offizieller</a:t>
                      </a:r>
                      <a:endParaRPr lang="de-DE" sz="1800" dirty="0"/>
                    </a:p>
                  </a:txBody>
                  <a:tcPr marL="91427" marR="91427" marT="45739" marB="45739"/>
                </a:tc>
                <a:tc>
                  <a:txBody>
                    <a:bodyPr/>
                    <a:lstStyle/>
                    <a:p>
                      <a:r>
                        <a:rPr lang="de-DE" sz="1800" dirty="0" smtClean="0"/>
                        <a:t>Disqualifikation mit Bericht </a:t>
                      </a:r>
                      <a:r>
                        <a:rPr lang="de-DE" sz="1800" dirty="0" smtClean="0">
                          <a:solidFill>
                            <a:srgbClr val="FF0000"/>
                          </a:solidFill>
                        </a:rPr>
                        <a:t>+ 7m</a:t>
                      </a:r>
                      <a:endParaRPr lang="de-DE" sz="1800" dirty="0"/>
                    </a:p>
                  </a:txBody>
                  <a:tcPr marL="91427" marR="91427" marT="45739" marB="45739"/>
                </a:tc>
              </a:tr>
            </a:tbl>
          </a:graphicData>
        </a:graphic>
      </p:graphicFrame>
      <p:sp>
        <p:nvSpPr>
          <p:cNvPr id="65585" name="Inhaltsplatzhalter 5"/>
          <p:cNvSpPr>
            <a:spLocks noGrp="1"/>
          </p:cNvSpPr>
          <p:nvPr>
            <p:ph idx="1"/>
          </p:nvPr>
        </p:nvSpPr>
        <p:spPr>
          <a:xfrm>
            <a:off x="2240280" y="1031051"/>
            <a:ext cx="7741920" cy="375475"/>
          </a:xfrm>
        </p:spPr>
        <p:txBody>
          <a:bodyPr>
            <a:normAutofit fontScale="92500" lnSpcReduction="20000"/>
          </a:bodyPr>
          <a:lstStyle/>
          <a:p>
            <a:r>
              <a:rPr lang="de-DE" altLang="de-DE" dirty="0" smtClean="0">
                <a:latin typeface="Arial" panose="020B0604020202020204" pitchFamily="34" charset="0"/>
                <a:cs typeface="Arial" panose="020B0604020202020204" pitchFamily="34" charset="0"/>
              </a:rPr>
              <a:t>			</a:t>
            </a:r>
            <a:r>
              <a:rPr lang="de-DE" altLang="de-DE" dirty="0" smtClean="0">
                <a:solidFill>
                  <a:srgbClr val="FF0000"/>
                </a:solidFill>
                <a:latin typeface="Arial" panose="020B0604020202020204" pitchFamily="34" charset="0"/>
                <a:cs typeface="Arial" panose="020B0604020202020204" pitchFamily="34" charset="0"/>
              </a:rPr>
              <a:t>Ball ist im Spiel</a:t>
            </a:r>
          </a:p>
        </p:txBody>
      </p:sp>
    </p:spTree>
    <p:extLst>
      <p:ext uri="{BB962C8B-B14F-4D97-AF65-F5344CB8AC3E}">
        <p14:creationId xmlns:p14="http://schemas.microsoft.com/office/powerpoint/2010/main" val="30991991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5585">
                                            <p:txEl>
                                              <p:pRg st="0" end="0"/>
                                            </p:txEl>
                                          </p:spTgt>
                                        </p:tgtEl>
                                        <p:attrNameLst>
                                          <p:attrName>style.visibility</p:attrName>
                                        </p:attrNameLst>
                                      </p:cBhvr>
                                      <p:to>
                                        <p:strVal val="visible"/>
                                      </p:to>
                                    </p:set>
                                    <p:anim calcmode="lin" valueType="num">
                                      <p:cBhvr additive="base">
                                        <p:cTn id="7" dur="500" fill="hold"/>
                                        <p:tgtEl>
                                          <p:spTgt spid="6558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el 1"/>
          <p:cNvSpPr>
            <a:spLocks noGrp="1"/>
          </p:cNvSpPr>
          <p:nvPr>
            <p:ph type="title"/>
          </p:nvPr>
        </p:nvSpPr>
        <p:spPr>
          <a:xfrm>
            <a:off x="3287713" y="12700"/>
            <a:ext cx="5275262" cy="463550"/>
          </a:xfrm>
        </p:spPr>
        <p:txBody>
          <a:bodyPr>
            <a:normAutofit fontScale="90000"/>
          </a:bodyPr>
          <a:lstStyle/>
          <a:p>
            <a:r>
              <a:rPr lang="de-DE" altLang="de-DE" smtClean="0">
                <a:latin typeface="Arial" panose="020B0604020202020204" pitchFamily="34" charset="0"/>
                <a:cs typeface="Arial" panose="020B0604020202020204" pitchFamily="34" charset="0"/>
              </a:rPr>
              <a:t>Neue Regeln 2016</a:t>
            </a:r>
          </a:p>
        </p:txBody>
      </p:sp>
      <p:sp>
        <p:nvSpPr>
          <p:cNvPr id="71683" name="Textplatzhalter 3"/>
          <p:cNvSpPr>
            <a:spLocks noGrp="1"/>
          </p:cNvSpPr>
          <p:nvPr>
            <p:ph type="body" sz="quarter" idx="13"/>
          </p:nvPr>
        </p:nvSpPr>
        <p:spPr>
          <a:xfrm>
            <a:off x="3287713" y="404813"/>
            <a:ext cx="5275262" cy="609600"/>
          </a:xfrm>
        </p:spPr>
        <p:txBody>
          <a:bodyPr/>
          <a:lstStyle/>
          <a:p>
            <a:pPr marL="0" indent="0"/>
            <a:r>
              <a:rPr lang="de-DE" altLang="de-DE" smtClean="0">
                <a:latin typeface="Arial" panose="020B0604020202020204" pitchFamily="34" charset="0"/>
                <a:cs typeface="Arial" panose="020B0604020202020204" pitchFamily="34" charset="0"/>
              </a:rPr>
              <a:t>Letzten  30 Sekunden – Regel 8:10c </a:t>
            </a:r>
          </a:p>
        </p:txBody>
      </p:sp>
      <p:sp>
        <p:nvSpPr>
          <p:cNvPr id="71684" name="Datumsplatzhalter 4"/>
          <p:cNvSpPr>
            <a:spLocks noGrp="1"/>
          </p:cNvSpPr>
          <p:nvPr>
            <p:ph type="dt"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defRPr sz="2000" b="1">
                <a:solidFill>
                  <a:srgbClr val="4BACC6"/>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000" b="1">
                <a:solidFill>
                  <a:srgbClr val="4BACC6"/>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b="1">
                <a:solidFill>
                  <a:srgbClr val="7F7F7F"/>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9pPr>
          </a:lstStyle>
          <a:p>
            <a:pPr>
              <a:spcBef>
                <a:spcPct val="0"/>
              </a:spcBef>
              <a:buFontTx/>
              <a:buNone/>
            </a:pPr>
            <a:r>
              <a:rPr lang="de-DE" altLang="de-DE" sz="1200" b="0">
                <a:solidFill>
                  <a:srgbClr val="0070C0"/>
                </a:solidFill>
                <a:ea typeface="ＭＳ Ｐゴシック" panose="020B0600070205080204" pitchFamily="34" charset="-128"/>
              </a:rPr>
              <a:t>© SR-Lehrwesen, Juli 2016</a:t>
            </a:r>
          </a:p>
        </p:txBody>
      </p:sp>
      <p:sp>
        <p:nvSpPr>
          <p:cNvPr id="71685" name="Foliennummernplatzhalt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2000" b="1">
                <a:solidFill>
                  <a:srgbClr val="4BACC6"/>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000" b="1">
                <a:solidFill>
                  <a:srgbClr val="4BACC6"/>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b="1">
                <a:solidFill>
                  <a:srgbClr val="7F7F7F"/>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9pPr>
          </a:lstStyle>
          <a:p>
            <a:pPr>
              <a:spcBef>
                <a:spcPct val="0"/>
              </a:spcBef>
              <a:buFontTx/>
              <a:buNone/>
            </a:pPr>
            <a:fld id="{99EE772D-59C9-415B-8F92-C041CF62A909}" type="slidenum">
              <a:rPr lang="de-DE" altLang="de-DE" sz="1200" b="0">
                <a:solidFill>
                  <a:srgbClr val="0070C0"/>
                </a:solidFill>
              </a:rPr>
              <a:pPr>
                <a:spcBef>
                  <a:spcPct val="0"/>
                </a:spcBef>
                <a:buFontTx/>
                <a:buNone/>
              </a:pPr>
              <a:t>21</a:t>
            </a:fld>
            <a:endParaRPr lang="de-DE" altLang="de-DE" sz="1200" b="0">
              <a:solidFill>
                <a:srgbClr val="0070C0"/>
              </a:solidFill>
            </a:endParaRPr>
          </a:p>
        </p:txBody>
      </p:sp>
      <p:sp>
        <p:nvSpPr>
          <p:cNvPr id="71686" name="Fußzeilenplatzhalter 6"/>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defRPr sz="2000" b="1">
                <a:solidFill>
                  <a:srgbClr val="4BACC6"/>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000" b="1">
                <a:solidFill>
                  <a:srgbClr val="4BACC6"/>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b="1">
                <a:solidFill>
                  <a:srgbClr val="7F7F7F"/>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7F7F7F"/>
                </a:solidFill>
                <a:latin typeface="Arial" panose="020B0604020202020204" pitchFamily="34" charset="0"/>
                <a:cs typeface="Arial" panose="020B0604020202020204" pitchFamily="34" charset="0"/>
              </a:defRPr>
            </a:lvl9pPr>
          </a:lstStyle>
          <a:p>
            <a:pPr>
              <a:spcBef>
                <a:spcPct val="0"/>
              </a:spcBef>
              <a:buFontTx/>
              <a:buNone/>
            </a:pPr>
            <a:r>
              <a:rPr lang="de-DE" altLang="de-DE" sz="1200" b="0">
                <a:solidFill>
                  <a:srgbClr val="0070C0"/>
                </a:solidFill>
                <a:ea typeface="ＭＳ Ｐゴシック" panose="020B0600070205080204" pitchFamily="34" charset="-128"/>
              </a:rPr>
              <a:t>Regeländerungen 2016</a:t>
            </a:r>
          </a:p>
        </p:txBody>
      </p:sp>
      <p:graphicFrame>
        <p:nvGraphicFramePr>
          <p:cNvPr id="2" name="Tabelle 1"/>
          <p:cNvGraphicFramePr>
            <a:graphicFrameLocks noGrp="1"/>
          </p:cNvGraphicFramePr>
          <p:nvPr>
            <p:extLst>
              <p:ext uri="{D42A27DB-BD31-4B8C-83A1-F6EECF244321}">
                <p14:modId xmlns:p14="http://schemas.microsoft.com/office/powerpoint/2010/main" val="3419132634"/>
              </p:ext>
            </p:extLst>
          </p:nvPr>
        </p:nvGraphicFramePr>
        <p:xfrm>
          <a:off x="3000375" y="2492375"/>
          <a:ext cx="6096000" cy="2857881"/>
        </p:xfrm>
        <a:graphic>
          <a:graphicData uri="http://schemas.openxmlformats.org/drawingml/2006/table">
            <a:tbl>
              <a:tblPr firstRow="1" bandRow="1">
                <a:tableStyleId>{5C22544A-7EE6-4342-B048-85BDC9FD1C3A}</a:tableStyleId>
              </a:tblPr>
              <a:tblGrid>
                <a:gridCol w="2032000"/>
                <a:gridCol w="2032000"/>
                <a:gridCol w="2032000"/>
              </a:tblGrid>
              <a:tr h="139040">
                <a:tc>
                  <a:txBody>
                    <a:bodyPr/>
                    <a:lstStyle/>
                    <a:p>
                      <a:r>
                        <a:rPr lang="de-DE" dirty="0" smtClean="0"/>
                        <a:t>Spielzeit</a:t>
                      </a:r>
                      <a:endParaRPr lang="de-DE" dirty="0"/>
                    </a:p>
                  </a:txBody>
                  <a:tcPr/>
                </a:tc>
                <a:tc>
                  <a:txBody>
                    <a:bodyPr/>
                    <a:lstStyle/>
                    <a:p>
                      <a:r>
                        <a:rPr lang="de-DE" dirty="0" smtClean="0"/>
                        <a:t>Vergehen</a:t>
                      </a:r>
                      <a:endParaRPr lang="de-DE" dirty="0"/>
                    </a:p>
                  </a:txBody>
                  <a:tcPr/>
                </a:tc>
                <a:tc>
                  <a:txBody>
                    <a:bodyPr/>
                    <a:lstStyle/>
                    <a:p>
                      <a:r>
                        <a:rPr lang="de-DE" dirty="0" smtClean="0"/>
                        <a:t>Bestrafung</a:t>
                      </a:r>
                      <a:endParaRPr lang="de-DE" dirty="0"/>
                    </a:p>
                  </a:txBody>
                  <a:tcPr/>
                </a:tc>
              </a:tr>
              <a:tr h="370840">
                <a:tc>
                  <a:txBody>
                    <a:bodyPr/>
                    <a:lstStyle/>
                    <a:p>
                      <a:r>
                        <a:rPr lang="de-DE" dirty="0" smtClean="0"/>
                        <a:t>00:00 – 59:29</a:t>
                      </a:r>
                      <a:endParaRPr lang="de-DE" dirty="0"/>
                    </a:p>
                  </a:txBody>
                  <a:tcPr/>
                </a:tc>
                <a:tc>
                  <a:txBody>
                    <a:bodyPr/>
                    <a:lstStyle/>
                    <a:p>
                      <a:r>
                        <a:rPr lang="de-DE" dirty="0" smtClean="0"/>
                        <a:t>Verhinderung</a:t>
                      </a:r>
                      <a:r>
                        <a:rPr lang="de-DE" baseline="0" dirty="0" smtClean="0"/>
                        <a:t> Wurfausführung</a:t>
                      </a:r>
                      <a:endParaRPr lang="de-DE" dirty="0"/>
                    </a:p>
                  </a:txBody>
                  <a:tcPr/>
                </a:tc>
                <a:tc>
                  <a:txBody>
                    <a:bodyPr/>
                    <a:lstStyle/>
                    <a:p>
                      <a:r>
                        <a:rPr lang="de-DE" dirty="0" smtClean="0"/>
                        <a:t>progressiv</a:t>
                      </a:r>
                      <a:endParaRPr lang="de-DE" dirty="0"/>
                    </a:p>
                  </a:txBody>
                  <a:tcPr/>
                </a:tc>
              </a:tr>
              <a:tr h="1110361">
                <a:tc>
                  <a:txBody>
                    <a:bodyPr/>
                    <a:lstStyle/>
                    <a:p>
                      <a:r>
                        <a:rPr lang="de-DE" dirty="0" smtClean="0"/>
                        <a:t>59:30 – 60:00</a:t>
                      </a:r>
                      <a:endParaRPr lang="de-DE" dirty="0"/>
                    </a:p>
                  </a:txBody>
                  <a:tcPr/>
                </a:tc>
                <a:tc>
                  <a:txBody>
                    <a:bodyPr/>
                    <a:lstStyle/>
                    <a:p>
                      <a:r>
                        <a:rPr lang="de-DE" dirty="0" smtClean="0"/>
                        <a:t>Verhinderung</a:t>
                      </a:r>
                      <a:r>
                        <a:rPr lang="de-DE" baseline="0" dirty="0" smtClean="0"/>
                        <a:t> Wurfausführung</a:t>
                      </a:r>
                      <a:endParaRPr lang="de-DE" dirty="0"/>
                    </a:p>
                  </a:txBody>
                  <a:tcPr/>
                </a:tc>
                <a:tc>
                  <a:txBody>
                    <a:bodyPr/>
                    <a:lstStyle/>
                    <a:p>
                      <a:r>
                        <a:rPr lang="de-DE" dirty="0" smtClean="0">
                          <a:solidFill>
                            <a:srgbClr val="FF0000"/>
                          </a:solidFill>
                        </a:rPr>
                        <a:t>Disqualifikation ohne Bericht + 7m</a:t>
                      </a:r>
                    </a:p>
                  </a:txBody>
                  <a:tcPr/>
                </a:tc>
              </a:tr>
              <a:tr h="370840">
                <a:tc>
                  <a:txBody>
                    <a:bodyPr/>
                    <a:lstStyle/>
                    <a:p>
                      <a:endParaRPr lang="de-DE" dirty="0"/>
                    </a:p>
                  </a:txBody>
                  <a:tcPr/>
                </a:tc>
                <a:tc>
                  <a:txBody>
                    <a:bodyPr/>
                    <a:lstStyle/>
                    <a:p>
                      <a:endParaRPr lang="de-DE" dirty="0"/>
                    </a:p>
                  </a:txBody>
                  <a:tcPr/>
                </a:tc>
                <a:tc>
                  <a:txBody>
                    <a:bodyPr/>
                    <a:lstStyle/>
                    <a:p>
                      <a:endParaRPr lang="de-DE" dirty="0"/>
                    </a:p>
                  </a:txBody>
                  <a:tcPr/>
                </a:tc>
              </a:tr>
              <a:tr h="370840">
                <a:tc>
                  <a:txBody>
                    <a:bodyPr/>
                    <a:lstStyle/>
                    <a:p>
                      <a:endParaRPr lang="de-DE" dirty="0"/>
                    </a:p>
                  </a:txBody>
                  <a:tcPr/>
                </a:tc>
                <a:tc>
                  <a:txBody>
                    <a:bodyPr/>
                    <a:lstStyle/>
                    <a:p>
                      <a:endParaRPr lang="de-DE" dirty="0"/>
                    </a:p>
                  </a:txBody>
                  <a:tcPr/>
                </a:tc>
                <a:tc>
                  <a:txBody>
                    <a:bodyPr/>
                    <a:lstStyle/>
                    <a:p>
                      <a:endParaRPr lang="de-DE" dirty="0"/>
                    </a:p>
                  </a:txBody>
                  <a:tcPr/>
                </a:tc>
              </a:tr>
            </a:tbl>
          </a:graphicData>
        </a:graphic>
      </p:graphicFrame>
      <p:sp>
        <p:nvSpPr>
          <p:cNvPr id="4" name="Rechteck 3"/>
          <p:cNvSpPr/>
          <p:nvPr/>
        </p:nvSpPr>
        <p:spPr>
          <a:xfrm>
            <a:off x="4669631" y="1612901"/>
            <a:ext cx="2757488" cy="400050"/>
          </a:xfrm>
          <a:prstGeom prst="rect">
            <a:avLst/>
          </a:prstGeom>
        </p:spPr>
        <p:txBody>
          <a:bodyPr wrap="none">
            <a:spAutoFit/>
          </a:bodyPr>
          <a:lstStyle/>
          <a:p>
            <a:pPr marL="342900" indent="-342900" defTabSz="457200">
              <a:spcBef>
                <a:spcPct val="20000"/>
              </a:spcBef>
              <a:defRPr/>
            </a:pPr>
            <a:r>
              <a:rPr lang="de-DE" altLang="de-DE" sz="2000" b="1" dirty="0">
                <a:solidFill>
                  <a:srgbClr val="FF0000"/>
                </a:solidFill>
                <a:latin typeface="Arial" charset="0"/>
                <a:cs typeface="Arial" charset="0"/>
              </a:rPr>
              <a:t>Ball ist nicht im Spiel</a:t>
            </a:r>
            <a:endParaRPr lang="de-DE" sz="2000" b="1" dirty="0">
              <a:solidFill>
                <a:srgbClr val="FF0000"/>
              </a:solidFill>
              <a:latin typeface="Arial"/>
              <a:cs typeface="Arial"/>
            </a:endParaRPr>
          </a:p>
        </p:txBody>
      </p:sp>
    </p:spTree>
    <p:extLst>
      <p:ext uri="{BB962C8B-B14F-4D97-AF65-F5344CB8AC3E}">
        <p14:creationId xmlns:p14="http://schemas.microsoft.com/office/powerpoint/2010/main" val="5534152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Schiedsrichterfortbildung		Juli 2016</a:t>
            </a:r>
            <a:br>
              <a:rPr lang="de-DE" sz="3600"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REGELÄNDERUNGEN     </a:t>
            </a:r>
            <a:r>
              <a:rPr lang="de-DE" dirty="0">
                <a:solidFill>
                  <a:srgbClr val="00B050"/>
                </a:solidFill>
                <a:latin typeface="Tw Cen MT Condensed Extra Bold" panose="020B0803020202020204" pitchFamily="34" charset="0"/>
              </a:rPr>
              <a:t>		</a:t>
            </a:r>
            <a:r>
              <a:rPr lang="de-DE" i="1" dirty="0" smtClean="0">
                <a:solidFill>
                  <a:srgbClr val="00B050"/>
                </a:solidFill>
                <a:latin typeface="Tw Cen MT Condensed Extra Bold" panose="020B0803020202020204" pitchFamily="34" charset="0"/>
              </a:rPr>
              <a:t>Exkurs Regel 8 /Struktur</a:t>
            </a:r>
            <a:endParaRPr lang="de-DE" dirty="0"/>
          </a:p>
        </p:txBody>
      </p:sp>
      <p:sp>
        <p:nvSpPr>
          <p:cNvPr id="3" name="Inhaltsplatzhalter 2"/>
          <p:cNvSpPr>
            <a:spLocks noGrp="1"/>
          </p:cNvSpPr>
          <p:nvPr>
            <p:ph idx="1"/>
          </p:nvPr>
        </p:nvSpPr>
        <p:spPr/>
        <p:txBody>
          <a:bodyPr>
            <a:normAutofit/>
          </a:bodyPr>
          <a:lstStyle/>
          <a:p>
            <a:pPr marL="0" indent="0">
              <a:buNone/>
            </a:pPr>
            <a:r>
              <a:rPr lang="de-DE" sz="3600" b="1" dirty="0" smtClean="0"/>
              <a:t>	</a:t>
            </a:r>
            <a:r>
              <a:rPr lang="de-DE" sz="2400" b="1" u="sng" dirty="0" smtClean="0"/>
              <a:t>Exkurs Regel 8 (Struktur)</a:t>
            </a:r>
          </a:p>
          <a:p>
            <a:pPr marL="0" indent="0">
              <a:buNone/>
            </a:pPr>
            <a:endParaRPr lang="de-DE" sz="2400" b="1" u="sng" dirty="0"/>
          </a:p>
          <a:p>
            <a:pPr marL="0" indent="0">
              <a:buNone/>
            </a:pPr>
            <a:r>
              <a:rPr lang="de-DE" sz="2400" dirty="0" smtClean="0"/>
              <a:t>R 8:1	Regelkonforme Aktionen	„Es ist erlaubt…“</a:t>
            </a:r>
          </a:p>
          <a:p>
            <a:pPr marL="0" indent="0">
              <a:buNone/>
            </a:pPr>
            <a:r>
              <a:rPr lang="de-DE" sz="2400" dirty="0" smtClean="0"/>
              <a:t>R 8:2	Regelwidrigkeiten		„Es ist </a:t>
            </a:r>
            <a:r>
              <a:rPr lang="de-DE" sz="2400" b="1" dirty="0" smtClean="0"/>
              <a:t>nicht</a:t>
            </a:r>
            <a:r>
              <a:rPr lang="de-DE" sz="2400" dirty="0" smtClean="0"/>
              <a:t> erlaubt…“</a:t>
            </a:r>
          </a:p>
          <a:p>
            <a:pPr marL="0" indent="0">
              <a:buNone/>
            </a:pPr>
            <a:r>
              <a:rPr lang="de-DE" sz="2400" dirty="0" smtClean="0"/>
              <a:t>R 8:3	Regelwidrigkeiten die zu einer persönlichen Strafe lt. R 8:3 – 6 führen</a:t>
            </a:r>
          </a:p>
          <a:p>
            <a:pPr marL="0" indent="0">
              <a:buNone/>
            </a:pPr>
            <a:r>
              <a:rPr lang="de-DE" sz="2400" dirty="0"/>
              <a:t>	</a:t>
            </a:r>
            <a:r>
              <a:rPr lang="de-DE" sz="2400" dirty="0" smtClean="0">
                <a:sym typeface="Wingdings" panose="05000000000000000000" pitchFamily="2" charset="2"/>
              </a:rPr>
              <a:t>Beurteilungskriterien  Stellung/Körperteil/Intensität/Auswirkung</a:t>
            </a:r>
          </a:p>
          <a:p>
            <a:pPr marL="0" indent="0">
              <a:buNone/>
            </a:pPr>
            <a:r>
              <a:rPr lang="de-DE" sz="2400" dirty="0" smtClean="0">
                <a:sym typeface="Wingdings" panose="05000000000000000000" pitchFamily="2" charset="2"/>
              </a:rPr>
              <a:t>R 8:4	Regelwidrigkeit	 direkte Hinausstellung</a:t>
            </a:r>
            <a:endParaRPr lang="de-DE" sz="2400" dirty="0"/>
          </a:p>
          <a:p>
            <a:pPr marL="0" indent="0">
              <a:buNone/>
            </a:pPr>
            <a:endParaRPr lang="de-DE" sz="3600" b="1" dirty="0" smtClean="0"/>
          </a:p>
          <a:p>
            <a:pPr marL="0" indent="0">
              <a:buNone/>
            </a:pPr>
            <a:endParaRPr lang="de-DE" dirty="0"/>
          </a:p>
        </p:txBody>
      </p:sp>
    </p:spTree>
    <p:extLst>
      <p:ext uri="{BB962C8B-B14F-4D97-AF65-F5344CB8AC3E}">
        <p14:creationId xmlns:p14="http://schemas.microsoft.com/office/powerpoint/2010/main" val="1208340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barn(inVertical)">
                                      <p:cBhvr>
                                        <p:cTn id="14" dur="500"/>
                                        <p:tgtEl>
                                          <p:spTgt spid="3">
                                            <p:txEl>
                                              <p:pRg st="2" end="2"/>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arn(inVertical)">
                                      <p:cBhvr>
                                        <p:cTn id="20" dur="500"/>
                                        <p:tgtEl>
                                          <p:spTgt spid="3">
                                            <p:txEl>
                                              <p:pRg st="4" end="4"/>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arn(inVertical)">
                                      <p:cBhvr>
                                        <p:cTn id="23" dur="500"/>
                                        <p:tgtEl>
                                          <p:spTgt spid="3">
                                            <p:txEl>
                                              <p:pRg st="5" end="5"/>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barn(inVertical)">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Schiedsrichterfortbildung		Juli 2016</a:t>
            </a:r>
            <a:br>
              <a:rPr lang="de-DE" sz="3600"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REGELÄNDERUNGEN     </a:t>
            </a:r>
            <a:r>
              <a:rPr lang="de-DE" dirty="0">
                <a:solidFill>
                  <a:srgbClr val="00B050"/>
                </a:solidFill>
                <a:latin typeface="Tw Cen MT Condensed Extra Bold" panose="020B0803020202020204" pitchFamily="34" charset="0"/>
              </a:rPr>
              <a:t>		</a:t>
            </a:r>
            <a:r>
              <a:rPr lang="de-DE" i="1" dirty="0" smtClean="0">
                <a:solidFill>
                  <a:srgbClr val="00B050"/>
                </a:solidFill>
                <a:latin typeface="Tw Cen MT Condensed Extra Bold" panose="020B0803020202020204" pitchFamily="34" charset="0"/>
              </a:rPr>
              <a:t>Exkurs Regel 8 / Struktur</a:t>
            </a:r>
            <a:endParaRPr lang="de-DE" dirty="0"/>
          </a:p>
        </p:txBody>
      </p:sp>
      <p:sp>
        <p:nvSpPr>
          <p:cNvPr id="3" name="Inhaltsplatzhalter 2"/>
          <p:cNvSpPr>
            <a:spLocks noGrp="1"/>
          </p:cNvSpPr>
          <p:nvPr>
            <p:ph idx="1"/>
          </p:nvPr>
        </p:nvSpPr>
        <p:spPr/>
        <p:txBody>
          <a:bodyPr>
            <a:normAutofit/>
          </a:bodyPr>
          <a:lstStyle/>
          <a:p>
            <a:pPr marL="0" indent="0">
              <a:buNone/>
            </a:pPr>
            <a:r>
              <a:rPr lang="de-DE" dirty="0" smtClean="0"/>
              <a:t>	</a:t>
            </a:r>
          </a:p>
          <a:p>
            <a:pPr marL="0" indent="0">
              <a:buNone/>
            </a:pPr>
            <a:r>
              <a:rPr lang="de-DE" dirty="0" smtClean="0"/>
              <a:t>R 8:5	Regelwidrigkeit	</a:t>
            </a:r>
            <a:r>
              <a:rPr lang="de-DE" dirty="0" smtClean="0">
                <a:sym typeface="Wingdings" panose="05000000000000000000" pitchFamily="2" charset="2"/>
              </a:rPr>
              <a:t>Disqualifikation</a:t>
            </a:r>
          </a:p>
          <a:p>
            <a:pPr marL="0" indent="0">
              <a:buNone/>
            </a:pPr>
            <a:r>
              <a:rPr lang="de-DE" dirty="0">
                <a:sym typeface="Wingdings" panose="05000000000000000000" pitchFamily="2" charset="2"/>
              </a:rPr>
              <a:t>	</a:t>
            </a:r>
            <a:r>
              <a:rPr lang="de-DE" dirty="0" smtClean="0">
                <a:sym typeface="Wingdings" panose="05000000000000000000" pitchFamily="2" charset="2"/>
              </a:rPr>
              <a:t>				</a:t>
            </a:r>
            <a:r>
              <a:rPr lang="de-DE" sz="2000" dirty="0" smtClean="0">
                <a:sym typeface="Wingdings" panose="05000000000000000000" pitchFamily="2" charset="2"/>
              </a:rPr>
              <a:t>gesundheitsgefährdende Aktion</a:t>
            </a:r>
          </a:p>
          <a:p>
            <a:pPr marL="0" indent="0">
              <a:buNone/>
            </a:pPr>
            <a:r>
              <a:rPr lang="de-DE" sz="2000" dirty="0" smtClean="0">
                <a:sym typeface="Wingdings" panose="05000000000000000000" pitchFamily="2" charset="2"/>
              </a:rPr>
              <a:t>					</a:t>
            </a:r>
            <a:r>
              <a:rPr lang="de-DE" sz="2000" dirty="0" err="1" smtClean="0">
                <a:sym typeface="Wingdings" panose="05000000000000000000" pitchFamily="2" charset="2"/>
              </a:rPr>
              <a:t>zusätzl</a:t>
            </a:r>
            <a:r>
              <a:rPr lang="de-DE" sz="2000" dirty="0" smtClean="0">
                <a:sym typeface="Wingdings" panose="05000000000000000000" pitchFamily="2" charset="2"/>
              </a:rPr>
              <a:t>. Kriterien zu R 8:3-4,  siehe auch Kommentar</a:t>
            </a:r>
          </a:p>
          <a:p>
            <a:pPr marL="0" indent="0">
              <a:buNone/>
            </a:pPr>
            <a:r>
              <a:rPr lang="de-DE" dirty="0" smtClean="0">
                <a:sym typeface="Wingdings" panose="05000000000000000000" pitchFamily="2" charset="2"/>
              </a:rPr>
              <a:t>R 8:6 	Regelwidrigkeit	Disqualifikation mit Bericht</a:t>
            </a:r>
          </a:p>
          <a:p>
            <a:pPr marL="0" indent="0">
              <a:buNone/>
            </a:pPr>
            <a:r>
              <a:rPr lang="de-DE" dirty="0">
                <a:sym typeface="Wingdings" panose="05000000000000000000" pitchFamily="2" charset="2"/>
              </a:rPr>
              <a:t>	</a:t>
            </a:r>
            <a:r>
              <a:rPr lang="de-DE" dirty="0" smtClean="0">
                <a:sym typeface="Wingdings" panose="05000000000000000000" pitchFamily="2" charset="2"/>
              </a:rPr>
              <a:t>				</a:t>
            </a:r>
            <a:r>
              <a:rPr lang="de-DE" sz="2000" dirty="0" smtClean="0">
                <a:sym typeface="Wingdings" panose="05000000000000000000" pitchFamily="2" charset="2"/>
              </a:rPr>
              <a:t>gegenüber Kriterien R 8:5 verschärfte Aktion</a:t>
            </a:r>
          </a:p>
          <a:p>
            <a:pPr marL="0" indent="0">
              <a:buNone/>
            </a:pPr>
            <a:r>
              <a:rPr lang="de-DE" sz="2000" dirty="0">
                <a:sym typeface="Wingdings" panose="05000000000000000000" pitchFamily="2" charset="2"/>
              </a:rPr>
              <a:t>	</a:t>
            </a:r>
            <a:r>
              <a:rPr lang="de-DE" sz="2000" dirty="0" smtClean="0">
                <a:sym typeface="Wingdings" panose="05000000000000000000" pitchFamily="2" charset="2"/>
              </a:rPr>
              <a:t>				 Einstufung als besonders rücksichtslos, besonders 					      gefährlich, vorsätzlich oder arglistig, ohne Bezug 						      zum Spiel</a:t>
            </a:r>
          </a:p>
          <a:p>
            <a:pPr marL="0" indent="0">
              <a:buNone/>
            </a:pPr>
            <a:endParaRPr lang="de-DE" sz="2000" dirty="0">
              <a:sym typeface="Wingdings" panose="05000000000000000000" pitchFamily="2" charset="2"/>
            </a:endParaRPr>
          </a:p>
          <a:p>
            <a:pPr marL="0" indent="0">
              <a:buNone/>
            </a:pPr>
            <a:endParaRPr lang="de-DE" dirty="0"/>
          </a:p>
        </p:txBody>
      </p:sp>
    </p:spTree>
    <p:extLst>
      <p:ext uri="{BB962C8B-B14F-4D97-AF65-F5344CB8AC3E}">
        <p14:creationId xmlns:p14="http://schemas.microsoft.com/office/powerpoint/2010/main" val="4015721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Schiedsrichterfortbildung		Juli 2016</a:t>
            </a:r>
            <a:br>
              <a:rPr lang="de-DE" sz="3600"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REGELÄNDERUNGEN     </a:t>
            </a:r>
            <a:r>
              <a:rPr lang="de-DE" dirty="0">
                <a:solidFill>
                  <a:srgbClr val="00B050"/>
                </a:solidFill>
                <a:latin typeface="Tw Cen MT Condensed Extra Bold" panose="020B0803020202020204" pitchFamily="34" charset="0"/>
              </a:rPr>
              <a:t>		</a:t>
            </a:r>
            <a:r>
              <a:rPr lang="de-DE" i="1" dirty="0" smtClean="0">
                <a:solidFill>
                  <a:srgbClr val="00B050"/>
                </a:solidFill>
                <a:latin typeface="Tw Cen MT Condensed Extra Bold" panose="020B0803020202020204" pitchFamily="34" charset="0"/>
              </a:rPr>
              <a:t>Exkurs Regel 8 / Struktur</a:t>
            </a:r>
            <a:endParaRPr lang="de-DE" dirty="0"/>
          </a:p>
        </p:txBody>
      </p:sp>
      <p:sp>
        <p:nvSpPr>
          <p:cNvPr id="3" name="Inhaltsplatzhalter 2"/>
          <p:cNvSpPr>
            <a:spLocks noGrp="1"/>
          </p:cNvSpPr>
          <p:nvPr>
            <p:ph idx="1"/>
          </p:nvPr>
        </p:nvSpPr>
        <p:spPr/>
        <p:txBody>
          <a:bodyPr>
            <a:normAutofit/>
          </a:bodyPr>
          <a:lstStyle/>
          <a:p>
            <a:pPr marL="0" indent="0">
              <a:buNone/>
            </a:pPr>
            <a:r>
              <a:rPr lang="de-DE" dirty="0" smtClean="0"/>
              <a:t>	</a:t>
            </a:r>
            <a:endParaRPr lang="de-DE" sz="1600" b="1" dirty="0"/>
          </a:p>
          <a:p>
            <a:pPr marL="0" indent="0">
              <a:spcBef>
                <a:spcPts val="200"/>
              </a:spcBef>
              <a:buNone/>
            </a:pPr>
            <a:r>
              <a:rPr lang="de-DE" dirty="0" smtClean="0"/>
              <a:t>R 8:7	unsportliches Verhalten	</a:t>
            </a:r>
            <a:r>
              <a:rPr lang="de-DE" dirty="0" smtClean="0">
                <a:sym typeface="Wingdings" panose="05000000000000000000" pitchFamily="2" charset="2"/>
              </a:rPr>
              <a:t> </a:t>
            </a:r>
            <a:r>
              <a:rPr lang="de-DE" dirty="0" err="1" smtClean="0">
                <a:sym typeface="Wingdings" panose="05000000000000000000" pitchFamily="2" charset="2"/>
              </a:rPr>
              <a:t>progr</a:t>
            </a:r>
            <a:r>
              <a:rPr lang="de-DE" dirty="0" smtClean="0">
                <a:sym typeface="Wingdings" panose="05000000000000000000" pitchFamily="2" charset="2"/>
              </a:rPr>
              <a:t>. Bestrafung</a:t>
            </a:r>
          </a:p>
          <a:p>
            <a:pPr marL="0" indent="0">
              <a:spcBef>
                <a:spcPts val="200"/>
              </a:spcBef>
              <a:buNone/>
            </a:pPr>
            <a:r>
              <a:rPr lang="de-DE" dirty="0" smtClean="0">
                <a:sym typeface="Wingdings" panose="05000000000000000000" pitchFamily="2" charset="2"/>
              </a:rPr>
              <a:t>					</a:t>
            </a:r>
            <a:r>
              <a:rPr lang="de-DE" sz="1800" dirty="0" smtClean="0">
                <a:sym typeface="Wingdings" panose="05000000000000000000" pitchFamily="2" charset="2"/>
              </a:rPr>
              <a:t>Beispiel:	Protest, Gegenspieler provozieren, </a:t>
            </a:r>
            <a:r>
              <a:rPr lang="de-DE" sz="1800" dirty="0" err="1" smtClean="0">
                <a:sym typeface="Wingdings" panose="05000000000000000000" pitchFamily="2" charset="2"/>
              </a:rPr>
              <a:t>Nicheinhalten</a:t>
            </a:r>
            <a:r>
              <a:rPr lang="de-DE" sz="1800" dirty="0" smtClean="0">
                <a:sym typeface="Wingdings" panose="05000000000000000000" pitchFamily="2" charset="2"/>
              </a:rPr>
              <a:t> 						Abstand, Schauspielerei, Fußabwehr, </a:t>
            </a:r>
            <a:r>
              <a:rPr lang="de-DE" sz="1800" dirty="0" err="1" smtClean="0">
                <a:sym typeface="Wingdings" panose="05000000000000000000" pitchFamily="2" charset="2"/>
              </a:rPr>
              <a:t>takt</a:t>
            </a:r>
            <a:r>
              <a:rPr lang="de-DE" sz="1800" dirty="0" smtClean="0">
                <a:sym typeface="Wingdings" panose="05000000000000000000" pitchFamily="2" charset="2"/>
              </a:rPr>
              <a:t>. Fouls</a:t>
            </a:r>
          </a:p>
          <a:p>
            <a:pPr marL="0" indent="0">
              <a:spcBef>
                <a:spcPts val="200"/>
              </a:spcBef>
              <a:buNone/>
            </a:pPr>
            <a:endParaRPr lang="de-DE" sz="1800" dirty="0" smtClean="0">
              <a:sym typeface="Wingdings" panose="05000000000000000000" pitchFamily="2" charset="2"/>
            </a:endParaRPr>
          </a:p>
          <a:p>
            <a:pPr marL="0" indent="0">
              <a:spcBef>
                <a:spcPts val="200"/>
              </a:spcBef>
              <a:buNone/>
            </a:pPr>
            <a:r>
              <a:rPr lang="de-DE" dirty="0" smtClean="0">
                <a:sym typeface="Wingdings" panose="05000000000000000000" pitchFamily="2" charset="2"/>
              </a:rPr>
              <a:t>R 8:8	</a:t>
            </a:r>
            <a:r>
              <a:rPr lang="de-DE" dirty="0"/>
              <a:t>unsportliches Verhalten	</a:t>
            </a:r>
            <a:r>
              <a:rPr lang="de-DE" dirty="0">
                <a:sym typeface="Wingdings" panose="05000000000000000000" pitchFamily="2" charset="2"/>
              </a:rPr>
              <a:t> </a:t>
            </a:r>
            <a:r>
              <a:rPr lang="de-DE" dirty="0" smtClean="0">
                <a:sym typeface="Wingdings" panose="05000000000000000000" pitchFamily="2" charset="2"/>
              </a:rPr>
              <a:t>direkte Hinausstellung</a:t>
            </a:r>
            <a:endParaRPr lang="de-DE" dirty="0">
              <a:sym typeface="Wingdings" panose="05000000000000000000" pitchFamily="2" charset="2"/>
            </a:endParaRPr>
          </a:p>
          <a:p>
            <a:pPr marL="0" indent="0">
              <a:spcBef>
                <a:spcPts val="200"/>
              </a:spcBef>
              <a:buNone/>
            </a:pPr>
            <a:r>
              <a:rPr lang="de-DE" dirty="0">
                <a:sym typeface="Wingdings" panose="05000000000000000000" pitchFamily="2" charset="2"/>
              </a:rPr>
              <a:t>		</a:t>
            </a:r>
            <a:r>
              <a:rPr lang="de-DE" dirty="0" smtClean="0">
                <a:sym typeface="Wingdings" panose="05000000000000000000" pitchFamily="2" charset="2"/>
              </a:rPr>
              <a:t>			</a:t>
            </a:r>
            <a:r>
              <a:rPr lang="de-DE" sz="1800" dirty="0" smtClean="0">
                <a:sym typeface="Wingdings" panose="05000000000000000000" pitchFamily="2" charset="2"/>
              </a:rPr>
              <a:t>Beispiel:	lautstarker Protest, Ball nicht niederlegen, Ball im 						Auswechselbereich blockieren</a:t>
            </a:r>
          </a:p>
          <a:p>
            <a:pPr marL="0" indent="0">
              <a:spcBef>
                <a:spcPts val="200"/>
              </a:spcBef>
              <a:buNone/>
            </a:pPr>
            <a:endParaRPr lang="de-DE" sz="1800" dirty="0" smtClean="0">
              <a:sym typeface="Wingdings" panose="05000000000000000000" pitchFamily="2" charset="2"/>
            </a:endParaRPr>
          </a:p>
          <a:p>
            <a:pPr marL="0" indent="0">
              <a:spcBef>
                <a:spcPts val="200"/>
              </a:spcBef>
              <a:buNone/>
            </a:pPr>
            <a:r>
              <a:rPr lang="de-DE" dirty="0" smtClean="0"/>
              <a:t>R 8:9 grob </a:t>
            </a:r>
            <a:r>
              <a:rPr lang="de-DE" dirty="0" err="1" smtClean="0"/>
              <a:t>unsportl</a:t>
            </a:r>
            <a:r>
              <a:rPr lang="de-DE" dirty="0" smtClean="0"/>
              <a:t>. Verhalten	</a:t>
            </a:r>
            <a:r>
              <a:rPr lang="de-DE" dirty="0" smtClean="0">
                <a:sym typeface="Wingdings" panose="05000000000000000000" pitchFamily="2" charset="2"/>
              </a:rPr>
              <a:t>Disqualifikation</a:t>
            </a:r>
          </a:p>
          <a:p>
            <a:pPr marL="0" indent="0">
              <a:spcBef>
                <a:spcPts val="200"/>
              </a:spcBef>
              <a:buNone/>
            </a:pPr>
            <a:r>
              <a:rPr lang="de-DE" dirty="0">
                <a:sym typeface="Wingdings" panose="05000000000000000000" pitchFamily="2" charset="2"/>
              </a:rPr>
              <a:t>	</a:t>
            </a:r>
            <a:r>
              <a:rPr lang="de-DE" dirty="0" smtClean="0">
                <a:sym typeface="Wingdings" panose="05000000000000000000" pitchFamily="2" charset="2"/>
              </a:rPr>
              <a:t>				</a:t>
            </a:r>
            <a:r>
              <a:rPr lang="de-DE" sz="1800" dirty="0" smtClean="0">
                <a:sym typeface="Wingdings" panose="05000000000000000000" pitchFamily="2" charset="2"/>
              </a:rPr>
              <a:t>Beispiel: Ball wegschlagen, Ball trifft Kopf des TW bei 7-m, 							Freiwurf ins Gesicht des Abwehrspielers (a-f)</a:t>
            </a:r>
            <a:endParaRPr lang="de-DE" dirty="0"/>
          </a:p>
        </p:txBody>
      </p:sp>
    </p:spTree>
    <p:extLst>
      <p:ext uri="{BB962C8B-B14F-4D97-AF65-F5344CB8AC3E}">
        <p14:creationId xmlns:p14="http://schemas.microsoft.com/office/powerpoint/2010/main" val="389906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 calcmode="lin" valueType="num">
                                      <p:cBhvr additive="base">
                                        <p:cTn id="2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Schiedsrichterfortbildung		Juli 2016</a:t>
            </a:r>
            <a:br>
              <a:rPr lang="de-DE" sz="3600"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REGELÄNDERUNGEN     </a:t>
            </a:r>
            <a:r>
              <a:rPr lang="de-DE" dirty="0">
                <a:solidFill>
                  <a:srgbClr val="00B050"/>
                </a:solidFill>
                <a:latin typeface="Tw Cen MT Condensed Extra Bold" panose="020B0803020202020204" pitchFamily="34" charset="0"/>
              </a:rPr>
              <a:t>		</a:t>
            </a:r>
            <a:r>
              <a:rPr lang="de-DE" i="1" dirty="0">
                <a:solidFill>
                  <a:srgbClr val="00B050"/>
                </a:solidFill>
                <a:latin typeface="Tw Cen MT Condensed Extra Bold" panose="020B0803020202020204" pitchFamily="34" charset="0"/>
              </a:rPr>
              <a:t>Letzte 30 Sekunden</a:t>
            </a:r>
            <a:endParaRPr lang="de-DE" dirty="0"/>
          </a:p>
        </p:txBody>
      </p:sp>
      <p:sp>
        <p:nvSpPr>
          <p:cNvPr id="3" name="Inhaltsplatzhalter 2"/>
          <p:cNvSpPr>
            <a:spLocks noGrp="1"/>
          </p:cNvSpPr>
          <p:nvPr>
            <p:ph idx="1"/>
          </p:nvPr>
        </p:nvSpPr>
        <p:spPr/>
        <p:txBody>
          <a:bodyPr>
            <a:normAutofit/>
          </a:bodyPr>
          <a:lstStyle/>
          <a:p>
            <a:pPr marL="0" indent="0">
              <a:buNone/>
            </a:pPr>
            <a:endParaRPr lang="de-DE" dirty="0" smtClean="0"/>
          </a:p>
          <a:p>
            <a:pPr marL="0" indent="0">
              <a:buNone/>
            </a:pPr>
            <a:r>
              <a:rPr lang="de-DE" dirty="0" smtClean="0"/>
              <a:t>R 8:10	 grob </a:t>
            </a:r>
            <a:r>
              <a:rPr lang="de-DE" dirty="0" err="1" smtClean="0"/>
              <a:t>unsportl</a:t>
            </a:r>
            <a:r>
              <a:rPr lang="de-DE" dirty="0" smtClean="0"/>
              <a:t>. Verhalten		</a:t>
            </a:r>
            <a:r>
              <a:rPr lang="de-DE" dirty="0" smtClean="0">
                <a:sym typeface="Wingdings" panose="05000000000000000000" pitchFamily="2" charset="2"/>
              </a:rPr>
              <a:t>Disqualifikation mit Bericht</a:t>
            </a:r>
            <a:r>
              <a:rPr lang="de-DE" dirty="0" smtClean="0"/>
              <a:t>							     </a:t>
            </a:r>
            <a:r>
              <a:rPr lang="de-DE" b="1" i="1" dirty="0" smtClean="0">
                <a:solidFill>
                  <a:srgbClr val="FF0000"/>
                </a:solidFill>
              </a:rPr>
              <a:t>bzw. ohne Bericht</a:t>
            </a:r>
          </a:p>
          <a:p>
            <a:pPr marL="0" indent="0">
              <a:buNone/>
            </a:pPr>
            <a:r>
              <a:rPr lang="de-DE" sz="2400" dirty="0" smtClean="0"/>
              <a:t>Abs. a)   Beleidigung, Drohung gegenüber anderen Personen		</a:t>
            </a:r>
            <a:r>
              <a:rPr lang="de-DE" sz="2400" dirty="0" smtClean="0">
                <a:sym typeface="Wingdings" panose="05000000000000000000" pitchFamily="2" charset="2"/>
              </a:rPr>
              <a:t>Bericht</a:t>
            </a:r>
          </a:p>
          <a:p>
            <a:pPr marL="0" indent="0">
              <a:buNone/>
            </a:pPr>
            <a:r>
              <a:rPr lang="de-DE" sz="2400" dirty="0" smtClean="0">
                <a:sym typeface="Wingdings" panose="05000000000000000000" pitchFamily="2" charset="2"/>
              </a:rPr>
              <a:t>Abs. b I) Eingreifen eines Offiziellen in das Spielgeschehen			Bericht</a:t>
            </a:r>
          </a:p>
          <a:p>
            <a:pPr marL="0" indent="0">
              <a:buNone/>
            </a:pPr>
            <a:r>
              <a:rPr lang="de-DE" sz="2400" dirty="0" smtClean="0">
                <a:sym typeface="Wingdings" panose="05000000000000000000" pitchFamily="2" charset="2"/>
              </a:rPr>
              <a:t>Abs. b II)Vereiteln klare Torgelegenheit vom Auswechselraum		Bericht</a:t>
            </a:r>
          </a:p>
          <a:p>
            <a:pPr marL="0" indent="0">
              <a:buNone/>
            </a:pPr>
            <a:r>
              <a:rPr lang="de-DE" sz="2400" dirty="0" smtClean="0">
                <a:sym typeface="Wingdings" panose="05000000000000000000" pitchFamily="2" charset="2"/>
              </a:rPr>
              <a:t>Abs. c)   letzte 30 sec., Ball </a:t>
            </a:r>
            <a:r>
              <a:rPr lang="de-DE" sz="2400" u="sng" dirty="0" smtClean="0">
                <a:sym typeface="Wingdings" panose="05000000000000000000" pitchFamily="2" charset="2"/>
              </a:rPr>
              <a:t>nicht</a:t>
            </a:r>
            <a:r>
              <a:rPr lang="de-DE" sz="2400" dirty="0" smtClean="0">
                <a:sym typeface="Wingdings" panose="05000000000000000000" pitchFamily="2" charset="2"/>
              </a:rPr>
              <a:t> im Spiel				</a:t>
            </a:r>
            <a:r>
              <a:rPr lang="de-DE" sz="2400" b="1" i="1" dirty="0" smtClean="0">
                <a:solidFill>
                  <a:srgbClr val="FF0000"/>
                </a:solidFill>
                <a:sym typeface="Wingdings" panose="05000000000000000000" pitchFamily="2" charset="2"/>
              </a:rPr>
              <a:t>kein Bericht</a:t>
            </a:r>
          </a:p>
          <a:p>
            <a:pPr marL="0" indent="0">
              <a:buNone/>
            </a:pPr>
            <a:r>
              <a:rPr lang="de-DE" sz="2400" dirty="0" smtClean="0">
                <a:sym typeface="Wingdings" panose="05000000000000000000" pitchFamily="2" charset="2"/>
              </a:rPr>
              <a:t>Abs. d)   letzte 30 sec., Ball im Spiel Vergehen R 8:5		</a:t>
            </a:r>
            <a:r>
              <a:rPr lang="de-DE" sz="2400" b="1" i="1" dirty="0" smtClean="0">
                <a:solidFill>
                  <a:srgbClr val="FF0000"/>
                </a:solidFill>
                <a:sym typeface="Wingdings" panose="05000000000000000000" pitchFamily="2" charset="2"/>
              </a:rPr>
              <a:t>kein Bericht</a:t>
            </a:r>
          </a:p>
          <a:p>
            <a:pPr marL="0" indent="0">
              <a:buNone/>
            </a:pPr>
            <a:r>
              <a:rPr lang="de-DE" sz="2400" dirty="0" smtClean="0">
                <a:sym typeface="Wingdings" panose="05000000000000000000" pitchFamily="2" charset="2"/>
              </a:rPr>
              <a:t>Abs. d)   letzte 30 sec., Ball im Spiel Vergehen R 8:6			Bericht</a:t>
            </a:r>
          </a:p>
          <a:p>
            <a:pPr marL="0" indent="0">
              <a:buNone/>
            </a:pPr>
            <a:endParaRPr lang="de-DE" sz="2400" dirty="0"/>
          </a:p>
        </p:txBody>
      </p:sp>
    </p:spTree>
    <p:extLst>
      <p:ext uri="{BB962C8B-B14F-4D97-AF65-F5344CB8AC3E}">
        <p14:creationId xmlns:p14="http://schemas.microsoft.com/office/powerpoint/2010/main" val="3650167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Schiedsrichterfortbildung		Juli 2016</a:t>
            </a:r>
            <a:br>
              <a:rPr lang="de-DE" sz="3600"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REGELÄNDERUNGEN     </a:t>
            </a:r>
            <a:r>
              <a:rPr lang="de-DE" dirty="0">
                <a:solidFill>
                  <a:srgbClr val="00B050"/>
                </a:solidFill>
                <a:latin typeface="Tw Cen MT Condensed Extra Bold" panose="020B0803020202020204" pitchFamily="34" charset="0"/>
              </a:rPr>
              <a:t>		</a:t>
            </a:r>
            <a:r>
              <a:rPr lang="de-DE" i="1" dirty="0">
                <a:solidFill>
                  <a:srgbClr val="00B050"/>
                </a:solidFill>
                <a:latin typeface="Tw Cen MT Condensed Extra Bold" panose="020B0803020202020204" pitchFamily="34" charset="0"/>
              </a:rPr>
              <a:t>Letzte 30 Sekunden</a:t>
            </a:r>
            <a:endParaRPr lang="de-DE" dirty="0"/>
          </a:p>
        </p:txBody>
      </p:sp>
      <p:sp>
        <p:nvSpPr>
          <p:cNvPr id="3" name="Inhaltsplatzhalter 2"/>
          <p:cNvSpPr>
            <a:spLocks noGrp="1"/>
          </p:cNvSpPr>
          <p:nvPr>
            <p:ph idx="1"/>
          </p:nvPr>
        </p:nvSpPr>
        <p:spPr/>
        <p:txBody>
          <a:bodyPr/>
          <a:lstStyle/>
          <a:p>
            <a:r>
              <a:rPr lang="de-DE" b="1" u="sng" dirty="0" smtClean="0"/>
              <a:t>Meine Einschätzung dieser Regeländerung</a:t>
            </a:r>
          </a:p>
          <a:p>
            <a:endParaRPr lang="de-DE" b="1" u="sng" dirty="0"/>
          </a:p>
          <a:p>
            <a:pPr lvl="1"/>
            <a:r>
              <a:rPr lang="de-DE" sz="3200" dirty="0" smtClean="0"/>
              <a:t>Es ist eine </a:t>
            </a:r>
            <a:r>
              <a:rPr lang="de-DE" sz="3200" b="1" dirty="0" smtClean="0"/>
              <a:t>Vereinfachung</a:t>
            </a:r>
            <a:r>
              <a:rPr lang="de-DE" sz="3200" dirty="0" smtClean="0"/>
              <a:t>!</a:t>
            </a:r>
          </a:p>
          <a:p>
            <a:pPr lvl="1"/>
            <a:r>
              <a:rPr lang="de-DE" sz="3200" dirty="0" smtClean="0"/>
              <a:t>Wenn es zum Schluss wirklich entscheidend ist, gibt es mehr </a:t>
            </a:r>
            <a:r>
              <a:rPr lang="de-DE" sz="3200" b="1" dirty="0" smtClean="0"/>
              <a:t>Gerechtigkeit</a:t>
            </a:r>
          </a:p>
          <a:p>
            <a:pPr lvl="1"/>
            <a:r>
              <a:rPr lang="de-DE" sz="3200" dirty="0" smtClean="0"/>
              <a:t>Nur Fouls, die </a:t>
            </a:r>
            <a:r>
              <a:rPr lang="de-DE" sz="3200" b="1" dirty="0" smtClean="0"/>
              <a:t>sowieso</a:t>
            </a:r>
            <a:r>
              <a:rPr lang="de-DE" sz="3200" dirty="0" smtClean="0"/>
              <a:t> eine rote Karte nach sich ziehen, sind von der Änderung betroffen</a:t>
            </a:r>
          </a:p>
          <a:p>
            <a:pPr lvl="1"/>
            <a:r>
              <a:rPr lang="de-DE" sz="3200" dirty="0" smtClean="0"/>
              <a:t>Meistens wird es sich – wie bisher - um Vergehen handeln, wenn der </a:t>
            </a:r>
            <a:r>
              <a:rPr lang="de-DE" sz="3200" b="1" dirty="0" smtClean="0"/>
              <a:t>Ball nicht im Spiel </a:t>
            </a:r>
            <a:r>
              <a:rPr lang="de-DE" sz="3200" dirty="0" smtClean="0"/>
              <a:t>ist</a:t>
            </a:r>
            <a:endParaRPr lang="de-DE" sz="3200" dirty="0"/>
          </a:p>
        </p:txBody>
      </p:sp>
    </p:spTree>
    <p:extLst>
      <p:ext uri="{BB962C8B-B14F-4D97-AF65-F5344CB8AC3E}">
        <p14:creationId xmlns:p14="http://schemas.microsoft.com/office/powerpoint/2010/main" val="51990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Schiedsrichterfortbildung		Juli 2016</a:t>
            </a:r>
            <a:br>
              <a:rPr lang="de-DE" sz="3600"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REGELÄNDERUNGEN     </a:t>
            </a:r>
            <a:r>
              <a:rPr lang="de-DE" dirty="0">
                <a:solidFill>
                  <a:srgbClr val="00B050"/>
                </a:solidFill>
                <a:latin typeface="Tw Cen MT Condensed Extra Bold" panose="020B0803020202020204" pitchFamily="34" charset="0"/>
              </a:rPr>
              <a:t>		</a:t>
            </a:r>
            <a:r>
              <a:rPr lang="de-DE" i="1" dirty="0" smtClean="0">
                <a:solidFill>
                  <a:srgbClr val="00B050"/>
                </a:solidFill>
                <a:latin typeface="Tw Cen MT Condensed Extra Bold" panose="020B0803020202020204" pitchFamily="34" charset="0"/>
              </a:rPr>
              <a:t>Blaue Karte </a:t>
            </a:r>
            <a:endParaRPr lang="de-DE" dirty="0"/>
          </a:p>
        </p:txBody>
      </p:sp>
      <p:sp>
        <p:nvSpPr>
          <p:cNvPr id="3" name="Inhaltsplatzhalter 2"/>
          <p:cNvSpPr>
            <a:spLocks noGrp="1"/>
          </p:cNvSpPr>
          <p:nvPr>
            <p:ph idx="1"/>
          </p:nvPr>
        </p:nvSpPr>
        <p:spPr/>
        <p:txBody>
          <a:bodyPr>
            <a:normAutofit/>
          </a:bodyPr>
          <a:lstStyle/>
          <a:p>
            <a:pPr marL="0" indent="0">
              <a:buNone/>
            </a:pPr>
            <a:endParaRPr lang="de-DE" dirty="0" smtClean="0"/>
          </a:p>
          <a:p>
            <a:pPr marL="0" indent="0">
              <a:buNone/>
            </a:pPr>
            <a:r>
              <a:rPr lang="de-DE" dirty="0" smtClean="0"/>
              <a:t>Intention: 	Die blaue Karte schafft </a:t>
            </a:r>
            <a:r>
              <a:rPr lang="de-DE" b="1" dirty="0" smtClean="0"/>
              <a:t>keine neuen </a:t>
            </a:r>
            <a:r>
              <a:rPr lang="de-DE" dirty="0" smtClean="0"/>
              <a:t>Tatsachen, sondern 			sorgt (lediglich) für </a:t>
            </a:r>
            <a:r>
              <a:rPr lang="de-DE" b="1" dirty="0" smtClean="0"/>
              <a:t>Klarheit</a:t>
            </a:r>
            <a:r>
              <a:rPr lang="de-DE" dirty="0" smtClean="0"/>
              <a:t>.</a:t>
            </a:r>
          </a:p>
          <a:p>
            <a:pPr marL="0" indent="0">
              <a:buNone/>
            </a:pPr>
            <a:r>
              <a:rPr lang="de-DE" dirty="0"/>
              <a:t>	</a:t>
            </a:r>
            <a:r>
              <a:rPr lang="de-DE" dirty="0" smtClean="0"/>
              <a:t>        	Wenn die SR die Blaue Karte zeigen gibt es eine 				schriftlichen Bericht im Spielberichtsbogen. Die Folgen 			regelt der Spielleiter bzw. das Schiedsgericht.</a:t>
            </a:r>
          </a:p>
          <a:p>
            <a:pPr marL="0" indent="0">
              <a:buNone/>
            </a:pPr>
            <a:r>
              <a:rPr lang="de-DE" dirty="0" smtClean="0"/>
              <a:t>Ablauf:	Regel 16:8 wurde entsprechend geändert. </a:t>
            </a:r>
            <a:endParaRPr lang="de-DE" dirty="0"/>
          </a:p>
          <a:p>
            <a:pPr marL="0" indent="0">
              <a:buNone/>
            </a:pPr>
            <a:r>
              <a:rPr lang="de-DE" dirty="0" smtClean="0"/>
              <a:t>		Die SR zeigen zuerst die Rote Karte (dem Spieler) und 			anschließend die Blaue Karte (Z/S)</a:t>
            </a:r>
          </a:p>
        </p:txBody>
      </p:sp>
    </p:spTree>
    <p:extLst>
      <p:ext uri="{BB962C8B-B14F-4D97-AF65-F5344CB8AC3E}">
        <p14:creationId xmlns:p14="http://schemas.microsoft.com/office/powerpoint/2010/main" val="2754213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dirty="0">
                <a:solidFill>
                  <a:srgbClr val="00B050"/>
                </a:solidFill>
                <a:latin typeface="Tw Cen MT Condensed Extra Bold" panose="020B0803020202020204" pitchFamily="34" charset="0"/>
              </a:rPr>
              <a:t>Eichenkreuz – </a:t>
            </a:r>
            <a:r>
              <a:rPr lang="de-DE" sz="3200" i="1" dirty="0">
                <a:solidFill>
                  <a:srgbClr val="00B050"/>
                </a:solidFill>
                <a:latin typeface="Tw Cen MT Condensed Extra Bold" panose="020B0803020202020204" pitchFamily="34" charset="0"/>
              </a:rPr>
              <a:t>HANDBALL</a:t>
            </a:r>
            <a:r>
              <a:rPr lang="de-DE" sz="2800" i="1" dirty="0">
                <a:solidFill>
                  <a:srgbClr val="00B050"/>
                </a:solidFill>
                <a:latin typeface="Tw Cen MT Condensed Extra Bold" panose="020B0803020202020204" pitchFamily="34" charset="0"/>
              </a:rPr>
              <a:t/>
            </a:r>
            <a:br>
              <a:rPr lang="de-DE" sz="2800" i="1"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Schiedsrichterfortbildung		Juli 2016</a:t>
            </a:r>
            <a:br>
              <a:rPr lang="de-DE" sz="3600" dirty="0">
                <a:solidFill>
                  <a:srgbClr val="00B050"/>
                </a:solidFill>
                <a:latin typeface="Tw Cen MT Condensed Extra Bold" panose="020B0803020202020204" pitchFamily="34" charset="0"/>
              </a:rPr>
            </a:br>
            <a:r>
              <a:rPr lang="de-DE" sz="3600" dirty="0">
                <a:solidFill>
                  <a:srgbClr val="00B050"/>
                </a:solidFill>
                <a:latin typeface="Tw Cen MT Condensed Extra Bold" panose="020B0803020202020204" pitchFamily="34" charset="0"/>
              </a:rPr>
              <a:t>REGELÄNDERUNGEN     </a:t>
            </a:r>
            <a:r>
              <a:rPr lang="de-DE" dirty="0">
                <a:solidFill>
                  <a:srgbClr val="00B050"/>
                </a:solidFill>
                <a:latin typeface="Tw Cen MT Condensed Extra Bold" panose="020B0803020202020204" pitchFamily="34" charset="0"/>
              </a:rPr>
              <a:t>		</a:t>
            </a:r>
            <a:r>
              <a:rPr lang="de-DE" i="1" dirty="0" smtClean="0">
                <a:solidFill>
                  <a:srgbClr val="00B050"/>
                </a:solidFill>
                <a:latin typeface="Tw Cen MT Condensed Extra Bold" panose="020B0803020202020204" pitchFamily="34" charset="0"/>
              </a:rPr>
              <a:t>Blaue Karte</a:t>
            </a:r>
            <a:endParaRPr lang="de-DE" dirty="0"/>
          </a:p>
        </p:txBody>
      </p:sp>
      <p:sp>
        <p:nvSpPr>
          <p:cNvPr id="3" name="Inhaltsplatzhalter 2"/>
          <p:cNvSpPr>
            <a:spLocks noGrp="1"/>
          </p:cNvSpPr>
          <p:nvPr>
            <p:ph idx="1"/>
          </p:nvPr>
        </p:nvSpPr>
        <p:spPr/>
        <p:txBody>
          <a:bodyPr>
            <a:normAutofit/>
          </a:bodyPr>
          <a:lstStyle/>
          <a:p>
            <a:pPr marL="0" indent="0">
              <a:buNone/>
            </a:pPr>
            <a:r>
              <a:rPr lang="de-DE" sz="3600" dirty="0" smtClean="0"/>
              <a:t>	</a:t>
            </a:r>
            <a:endParaRPr lang="de-DE" sz="3600" b="1" dirty="0"/>
          </a:p>
          <a:p>
            <a:pPr marL="0" indent="0">
              <a:buNone/>
            </a:pPr>
            <a:r>
              <a:rPr lang="de-DE" sz="3600" b="1" dirty="0" smtClean="0"/>
              <a:t>Achtung: </a:t>
            </a:r>
            <a:r>
              <a:rPr lang="de-DE" sz="3600" dirty="0" smtClean="0">
                <a:solidFill>
                  <a:srgbClr val="FF0000"/>
                </a:solidFill>
              </a:rPr>
              <a:t>Im Gegensatz zur offiziellen Regel haben wir 		beschlossen, dass </a:t>
            </a:r>
            <a:r>
              <a:rPr lang="de-DE" sz="3600" b="1" dirty="0" smtClean="0">
                <a:solidFill>
                  <a:srgbClr val="FF0000"/>
                </a:solidFill>
              </a:rPr>
              <a:t>nicht jeder SR </a:t>
            </a:r>
            <a:r>
              <a:rPr lang="de-DE" sz="3600" dirty="0" smtClean="0">
                <a:solidFill>
                  <a:srgbClr val="FF0000"/>
                </a:solidFill>
              </a:rPr>
              <a:t>eine Blaue 			Karte bei sich tragen muss, sondern dass 			jeder Ausrichter – ähnlich wie bei den grünen 		Karten für Time-out – diese Karte am 				Schiedsgericht deponiert  </a:t>
            </a:r>
            <a:endParaRPr lang="de-DE" sz="3600" b="1" dirty="0"/>
          </a:p>
        </p:txBody>
      </p:sp>
    </p:spTree>
    <p:extLst>
      <p:ext uri="{BB962C8B-B14F-4D97-AF65-F5344CB8AC3E}">
        <p14:creationId xmlns:p14="http://schemas.microsoft.com/office/powerpoint/2010/main" val="161031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anim calcmode="lin" valueType="num">
                                      <p:cBhvr>
                                        <p:cTn id="8"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1800" dirty="0">
                <a:solidFill>
                  <a:srgbClr val="00B050"/>
                </a:solidFill>
                <a:latin typeface="Tw Cen MT Condensed Extra Bold" panose="020B0803020202020204" pitchFamily="34" charset="0"/>
              </a:rPr>
              <a:t>Eichenkreuz – </a:t>
            </a:r>
            <a:r>
              <a:rPr lang="de-DE" sz="1800" i="1" dirty="0">
                <a:solidFill>
                  <a:srgbClr val="00B050"/>
                </a:solidFill>
                <a:latin typeface="Tw Cen MT Condensed Extra Bold" panose="020B0803020202020204" pitchFamily="34" charset="0"/>
              </a:rPr>
              <a:t>HANDBALL</a:t>
            </a:r>
            <a:r>
              <a:rPr lang="de-DE" sz="1600" i="1" dirty="0">
                <a:solidFill>
                  <a:srgbClr val="00B050"/>
                </a:solidFill>
                <a:latin typeface="Tw Cen MT Condensed Extra Bold" panose="020B0803020202020204" pitchFamily="34" charset="0"/>
              </a:rPr>
              <a:t/>
            </a:r>
            <a:br>
              <a:rPr lang="de-DE" sz="16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			REGELÄNDERUNGEN</a:t>
            </a:r>
            <a:endParaRPr lang="de-DE" dirty="0"/>
          </a:p>
        </p:txBody>
      </p:sp>
      <p:sp>
        <p:nvSpPr>
          <p:cNvPr id="3" name="Inhaltsplatzhalter 2"/>
          <p:cNvSpPr>
            <a:spLocks noGrp="1"/>
          </p:cNvSpPr>
          <p:nvPr>
            <p:ph idx="1"/>
          </p:nvPr>
        </p:nvSpPr>
        <p:spPr>
          <a:xfrm>
            <a:off x="838200" y="1889633"/>
            <a:ext cx="10515600" cy="4351338"/>
          </a:xfrm>
        </p:spPr>
        <p:txBody>
          <a:bodyPr/>
          <a:lstStyle/>
          <a:p>
            <a:endParaRPr lang="de-DE" sz="4000" dirty="0" smtClean="0"/>
          </a:p>
          <a:p>
            <a:r>
              <a:rPr lang="de-DE" sz="4000" dirty="0" smtClean="0"/>
              <a:t>Das war`s</a:t>
            </a:r>
          </a:p>
          <a:p>
            <a:endParaRPr lang="de-DE" dirty="0"/>
          </a:p>
          <a:p>
            <a:pPr marL="0" indent="0">
              <a:buNone/>
            </a:pPr>
            <a:r>
              <a:rPr lang="de-DE" sz="3600" dirty="0"/>
              <a:t>	</a:t>
            </a:r>
            <a:r>
              <a:rPr lang="de-DE" sz="3600" dirty="0" smtClean="0"/>
              <a:t>Alles Gute für die </a:t>
            </a:r>
            <a:r>
              <a:rPr lang="de-DE" sz="3600" smtClean="0"/>
              <a:t>nächste Saison</a:t>
            </a:r>
            <a:endParaRPr lang="de-DE" sz="3600" dirty="0"/>
          </a:p>
        </p:txBody>
      </p:sp>
    </p:spTree>
    <p:extLst>
      <p:ext uri="{BB962C8B-B14F-4D97-AF65-F5344CB8AC3E}">
        <p14:creationId xmlns:p14="http://schemas.microsoft.com/office/powerpoint/2010/main" val="34046841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637520" cy="1460500"/>
          </a:xfrm>
        </p:spPr>
        <p:txBody>
          <a:bodyPr>
            <a:normAutofit fontScale="90000"/>
          </a:bodyPr>
          <a:lstStyle/>
          <a:p>
            <a:r>
              <a:rPr lang="de-DE" sz="1800" dirty="0" smtClean="0">
                <a:solidFill>
                  <a:srgbClr val="00B050"/>
                </a:solidFill>
                <a:latin typeface="Tw Cen MT Condensed Extra Bold" panose="020B0803020202020204" pitchFamily="34" charset="0"/>
              </a:rPr>
              <a:t>Eichenkreuz – </a:t>
            </a:r>
            <a:r>
              <a:rPr lang="de-DE" sz="1800" i="1" dirty="0" smtClean="0">
                <a:solidFill>
                  <a:srgbClr val="00B050"/>
                </a:solidFill>
                <a:latin typeface="Tw Cen MT Condensed Extra Bold" panose="020B0803020202020204" pitchFamily="34" charset="0"/>
              </a:rPr>
              <a:t>HANDBALL</a:t>
            </a:r>
            <a:r>
              <a:rPr lang="de-DE" sz="1600" i="1" dirty="0" smtClean="0">
                <a:solidFill>
                  <a:srgbClr val="00B050"/>
                </a:solidFill>
                <a:latin typeface="Tw Cen MT Condensed Extra Bold" panose="020B0803020202020204" pitchFamily="34" charset="0"/>
              </a:rPr>
              <a:t/>
            </a:r>
            <a:br>
              <a:rPr lang="de-DE" sz="1600" i="1" dirty="0" smtClean="0">
                <a:solidFill>
                  <a:srgbClr val="00B050"/>
                </a:solidFill>
                <a:latin typeface="Tw Cen MT Condensed Extra Bold" panose="020B0803020202020204" pitchFamily="34" charset="0"/>
              </a:rPr>
            </a:br>
            <a:r>
              <a:rPr lang="de-DE" dirty="0" smtClean="0">
                <a:solidFill>
                  <a:srgbClr val="00B050"/>
                </a:solidFill>
                <a:latin typeface="Tw Cen MT Condensed Extra Bold" panose="020B0803020202020204" pitchFamily="34" charset="0"/>
              </a:rPr>
              <a:t>Schiedsrichterfortbildung		Juli 2016</a:t>
            </a:r>
            <a:br>
              <a:rPr lang="de-DE" dirty="0" smtClean="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	</a:t>
            </a:r>
            <a:r>
              <a:rPr lang="de-DE" dirty="0" smtClean="0">
                <a:solidFill>
                  <a:srgbClr val="00B050"/>
                </a:solidFill>
                <a:latin typeface="Tw Cen MT Condensed Extra Bold" panose="020B0803020202020204" pitchFamily="34" charset="0"/>
              </a:rPr>
              <a:t>		REGELÄNDERUNGEN</a:t>
            </a:r>
            <a:endParaRPr lang="de-DE" dirty="0"/>
          </a:p>
        </p:txBody>
      </p:sp>
      <p:sp>
        <p:nvSpPr>
          <p:cNvPr id="3" name="Inhaltsplatzhalter 2"/>
          <p:cNvSpPr>
            <a:spLocks noGrp="1"/>
          </p:cNvSpPr>
          <p:nvPr>
            <p:ph idx="1"/>
          </p:nvPr>
        </p:nvSpPr>
        <p:spPr/>
        <p:txBody>
          <a:bodyPr/>
          <a:lstStyle/>
          <a:p>
            <a:endParaRPr lang="de-DE" dirty="0" smtClean="0"/>
          </a:p>
          <a:p>
            <a:r>
              <a:rPr lang="de-DE" dirty="0" smtClean="0"/>
              <a:t>Die neuen Regeln gelten ab </a:t>
            </a:r>
          </a:p>
          <a:p>
            <a:endParaRPr lang="de-DE" dirty="0"/>
          </a:p>
          <a:p>
            <a:pPr marL="914400" lvl="2" indent="0">
              <a:buNone/>
            </a:pPr>
            <a:r>
              <a:rPr lang="de-DE" sz="7200" dirty="0" smtClean="0"/>
              <a:t>	1. Juli 2016</a:t>
            </a:r>
            <a:endParaRPr lang="de-DE" sz="7200" dirty="0"/>
          </a:p>
        </p:txBody>
      </p:sp>
    </p:spTree>
    <p:extLst>
      <p:ext uri="{BB962C8B-B14F-4D97-AF65-F5344CB8AC3E}">
        <p14:creationId xmlns:p14="http://schemas.microsoft.com/office/powerpoint/2010/main" val="158308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3024" y="273685"/>
            <a:ext cx="10515600" cy="1325563"/>
          </a:xfrm>
        </p:spPr>
        <p:txBody>
          <a:bodyPr>
            <a:normAutofit fontScale="90000"/>
          </a:bodyPr>
          <a:lstStyle/>
          <a:p>
            <a:r>
              <a:rPr lang="de-DE" sz="1800" dirty="0" smtClean="0">
                <a:solidFill>
                  <a:srgbClr val="00B050"/>
                </a:solidFill>
                <a:latin typeface="Tw Cen MT Condensed Extra Bold" panose="020B0803020202020204" pitchFamily="34" charset="0"/>
              </a:rPr>
              <a:t>Eichenkreuz – </a:t>
            </a:r>
            <a:r>
              <a:rPr lang="de-DE" sz="1800" i="1" dirty="0" smtClean="0">
                <a:solidFill>
                  <a:srgbClr val="00B050"/>
                </a:solidFill>
                <a:latin typeface="Tw Cen MT Condensed Extra Bold" panose="020B0803020202020204" pitchFamily="34" charset="0"/>
              </a:rPr>
              <a:t>HANDBALL</a:t>
            </a:r>
            <a:r>
              <a:rPr lang="de-DE" sz="1600" i="1" dirty="0" smtClean="0">
                <a:solidFill>
                  <a:srgbClr val="00B050"/>
                </a:solidFill>
                <a:latin typeface="Tw Cen MT Condensed Extra Bold" panose="020B0803020202020204" pitchFamily="34" charset="0"/>
              </a:rPr>
              <a:t/>
            </a:r>
            <a:br>
              <a:rPr lang="de-DE" sz="1600" i="1" dirty="0" smtClean="0">
                <a:solidFill>
                  <a:srgbClr val="00B050"/>
                </a:solidFill>
                <a:latin typeface="Tw Cen MT Condensed Extra Bold" panose="020B0803020202020204" pitchFamily="34" charset="0"/>
              </a:rPr>
            </a:br>
            <a:r>
              <a:rPr lang="de-DE" dirty="0" smtClean="0">
                <a:solidFill>
                  <a:srgbClr val="00B050"/>
                </a:solidFill>
                <a:latin typeface="Tw Cen MT Condensed Extra Bold" panose="020B0803020202020204" pitchFamily="34" charset="0"/>
              </a:rPr>
              <a:t>Schiedsrichterfortbildung		</a:t>
            </a:r>
            <a:r>
              <a:rPr lang="de-DE" sz="3100" dirty="0" smtClean="0">
                <a:solidFill>
                  <a:srgbClr val="00B050"/>
                </a:solidFill>
                <a:latin typeface="Tw Cen MT Condensed Extra Bold" panose="020B0803020202020204" pitchFamily="34" charset="0"/>
              </a:rPr>
              <a:t>Juli 2016</a:t>
            </a:r>
            <a:r>
              <a:rPr lang="de-DE" dirty="0" smtClean="0">
                <a:solidFill>
                  <a:srgbClr val="00B050"/>
                </a:solidFill>
                <a:latin typeface="Tw Cen MT Condensed Extra Bold" panose="020B0803020202020204" pitchFamily="34" charset="0"/>
              </a:rPr>
              <a:t/>
            </a:r>
            <a:br>
              <a:rPr lang="de-DE" dirty="0" smtClean="0">
                <a:solidFill>
                  <a:srgbClr val="00B050"/>
                </a:solidFill>
                <a:latin typeface="Tw Cen MT Condensed Extra Bold" panose="020B0803020202020204" pitchFamily="34" charset="0"/>
              </a:rPr>
            </a:br>
            <a:r>
              <a:rPr lang="de-DE" dirty="0" smtClean="0">
                <a:solidFill>
                  <a:srgbClr val="00B050"/>
                </a:solidFill>
                <a:latin typeface="Tw Cen MT Condensed Extra Bold" panose="020B0803020202020204" pitchFamily="34" charset="0"/>
              </a:rPr>
              <a:t>REGELÄNDERUNGEN	</a:t>
            </a:r>
            <a:r>
              <a:rPr lang="de-DE" i="1" dirty="0" smtClean="0">
                <a:solidFill>
                  <a:srgbClr val="00B050"/>
                </a:solidFill>
                <a:latin typeface="Tw Cen MT Condensed Extra Bold" panose="020B0803020202020204" pitchFamily="34" charset="0"/>
              </a:rPr>
              <a:t>Verletzter Spieler</a:t>
            </a:r>
            <a:r>
              <a:rPr lang="de-DE" dirty="0" smtClean="0">
                <a:solidFill>
                  <a:srgbClr val="00B050"/>
                </a:solidFill>
                <a:latin typeface="Tw Cen MT Condensed Extra Bold" panose="020B0803020202020204" pitchFamily="34" charset="0"/>
              </a:rPr>
              <a:t/>
            </a:r>
            <a:br>
              <a:rPr lang="de-DE" dirty="0" smtClean="0">
                <a:solidFill>
                  <a:srgbClr val="00B050"/>
                </a:solidFill>
                <a:latin typeface="Tw Cen MT Condensed Extra Bold" panose="020B0803020202020204" pitchFamily="34" charset="0"/>
              </a:rPr>
            </a:br>
            <a:endParaRPr lang="de-DE" dirty="0"/>
          </a:p>
        </p:txBody>
      </p:sp>
      <p:sp>
        <p:nvSpPr>
          <p:cNvPr id="3" name="Inhaltsplatzhalter 2"/>
          <p:cNvSpPr>
            <a:spLocks noGrp="1"/>
          </p:cNvSpPr>
          <p:nvPr>
            <p:ph idx="1"/>
          </p:nvPr>
        </p:nvSpPr>
        <p:spPr/>
        <p:txBody>
          <a:bodyPr>
            <a:normAutofit/>
          </a:bodyPr>
          <a:lstStyle/>
          <a:p>
            <a:pPr marL="0" indent="0">
              <a:buNone/>
            </a:pPr>
            <a:endParaRPr lang="de-DE" sz="3600" b="1" dirty="0" smtClean="0"/>
          </a:p>
          <a:p>
            <a:pPr lvl="1">
              <a:buFont typeface="Wingdings" panose="05000000000000000000" pitchFamily="2" charset="2"/>
              <a:buChar char="à"/>
            </a:pPr>
            <a:r>
              <a:rPr lang="de-DE" sz="3200" b="1" dirty="0" smtClean="0">
                <a:sym typeface="Wingdings" panose="05000000000000000000" pitchFamily="2" charset="2"/>
              </a:rPr>
              <a:t>Wird nur in der Bundesliga und der Regionalliga 	angewandt</a:t>
            </a:r>
          </a:p>
          <a:p>
            <a:pPr lvl="1">
              <a:buFont typeface="Wingdings" panose="05000000000000000000" pitchFamily="2" charset="2"/>
              <a:buChar char="à"/>
            </a:pPr>
            <a:endParaRPr lang="de-DE" sz="3200" b="1" dirty="0">
              <a:sym typeface="Wingdings" panose="05000000000000000000" pitchFamily="2" charset="2"/>
            </a:endParaRPr>
          </a:p>
          <a:p>
            <a:pPr lvl="1">
              <a:buFont typeface="Wingdings" panose="05000000000000000000" pitchFamily="2" charset="2"/>
              <a:buChar char="à"/>
            </a:pPr>
            <a:r>
              <a:rPr lang="de-DE" sz="3200" b="1" dirty="0" smtClean="0">
                <a:sym typeface="Wingdings" panose="05000000000000000000" pitchFamily="2" charset="2"/>
              </a:rPr>
              <a:t>Also auch nicht bei uns !!</a:t>
            </a:r>
            <a:endParaRPr lang="de-DE" sz="3200" b="1" dirty="0">
              <a:sym typeface="Wingdings" panose="05000000000000000000" pitchFamily="2" charset="2"/>
            </a:endParaRPr>
          </a:p>
          <a:p>
            <a:pPr lvl="1">
              <a:buFont typeface="Wingdings" panose="05000000000000000000" pitchFamily="2" charset="2"/>
              <a:buChar char="à"/>
            </a:pPr>
            <a:endParaRPr lang="de-DE" sz="3200" b="1" dirty="0" smtClean="0"/>
          </a:p>
          <a:p>
            <a:pPr marL="0" indent="0">
              <a:buNone/>
            </a:pPr>
            <a:endParaRPr lang="de-DE" sz="3600" b="1" dirty="0"/>
          </a:p>
        </p:txBody>
      </p:sp>
    </p:spTree>
    <p:extLst>
      <p:ext uri="{BB962C8B-B14F-4D97-AF65-F5344CB8AC3E}">
        <p14:creationId xmlns:p14="http://schemas.microsoft.com/office/powerpoint/2010/main" val="4142911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1800" dirty="0">
                <a:solidFill>
                  <a:srgbClr val="00B050"/>
                </a:solidFill>
                <a:latin typeface="Tw Cen MT Condensed Extra Bold" panose="020B0803020202020204" pitchFamily="34" charset="0"/>
              </a:rPr>
              <a:t>Eichenkreuz – </a:t>
            </a:r>
            <a:r>
              <a:rPr lang="de-DE" sz="1800" i="1" dirty="0">
                <a:solidFill>
                  <a:srgbClr val="00B050"/>
                </a:solidFill>
                <a:latin typeface="Tw Cen MT Condensed Extra Bold" panose="020B0803020202020204" pitchFamily="34" charset="0"/>
              </a:rPr>
              <a:t>HANDBALL</a:t>
            </a:r>
            <a:r>
              <a:rPr lang="de-DE" sz="1600" i="1" dirty="0">
                <a:solidFill>
                  <a:srgbClr val="00B050"/>
                </a:solidFill>
                <a:latin typeface="Tw Cen MT Condensed Extra Bold" panose="020B0803020202020204" pitchFamily="34" charset="0"/>
              </a:rPr>
              <a:t/>
            </a:r>
            <a:br>
              <a:rPr lang="de-DE" sz="16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a:t>
            </a:r>
            <a:r>
              <a:rPr lang="de-DE" sz="3100" dirty="0">
                <a:solidFill>
                  <a:srgbClr val="00B050"/>
                </a:solidFill>
                <a:latin typeface="Tw Cen MT Condensed Extra Bold" panose="020B0803020202020204" pitchFamily="34" charset="0"/>
              </a:rPr>
              <a:t>Juli 2016</a:t>
            </a:r>
            <a:r>
              <a:rPr lang="de-DE" dirty="0">
                <a:solidFill>
                  <a:srgbClr val="00B050"/>
                </a:solidFill>
                <a:latin typeface="Tw Cen MT Condensed Extra Bold" panose="020B0803020202020204" pitchFamily="34" charset="0"/>
              </a:rPr>
              <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Verletzter Spieler</a:t>
            </a:r>
            <a:endParaRPr lang="de-DE" dirty="0"/>
          </a:p>
        </p:txBody>
      </p:sp>
      <p:sp>
        <p:nvSpPr>
          <p:cNvPr id="3" name="Inhaltsplatzhalter 2"/>
          <p:cNvSpPr>
            <a:spLocks noGrp="1"/>
          </p:cNvSpPr>
          <p:nvPr>
            <p:ph idx="1"/>
          </p:nvPr>
        </p:nvSpPr>
        <p:spPr/>
        <p:txBody>
          <a:bodyPr/>
          <a:lstStyle/>
          <a:p>
            <a:pPr marL="0" indent="0">
              <a:buNone/>
            </a:pPr>
            <a:endParaRPr lang="de-DE" dirty="0" smtClean="0"/>
          </a:p>
          <a:p>
            <a:pPr lvl="1"/>
            <a:r>
              <a:rPr lang="de-DE" dirty="0" smtClean="0"/>
              <a:t>Intention:	unnötige Spielverzögerungen oder gar vorteilbrechende  				Unterbrechungen zu unterbinden/minimieren</a:t>
            </a:r>
          </a:p>
          <a:p>
            <a:pPr marL="457200" lvl="1" indent="0">
              <a:buNone/>
            </a:pPr>
            <a:endParaRPr lang="de-DE" dirty="0"/>
          </a:p>
          <a:p>
            <a:pPr lvl="1"/>
            <a:r>
              <a:rPr lang="de-DE" dirty="0" smtClean="0"/>
              <a:t>Durchführung:	verletzter Spieler muss 3 eigene Angriffe aussetzen, außer es 			ist Folge einer progressiv zu bestrafenden Handlung	</a:t>
            </a:r>
          </a:p>
          <a:p>
            <a:pPr lvl="1"/>
            <a:endParaRPr lang="de-DE" dirty="0"/>
          </a:p>
          <a:p>
            <a:pPr lvl="6"/>
            <a:r>
              <a:rPr lang="de-DE" sz="2400" dirty="0" smtClean="0"/>
              <a:t>Z/S haben dies zu überwachen</a:t>
            </a:r>
            <a:endParaRPr lang="de-DE" sz="2400" dirty="0"/>
          </a:p>
        </p:txBody>
      </p:sp>
    </p:spTree>
    <p:extLst>
      <p:ext uri="{BB962C8B-B14F-4D97-AF65-F5344CB8AC3E}">
        <p14:creationId xmlns:p14="http://schemas.microsoft.com/office/powerpoint/2010/main" val="1999387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1800" dirty="0" smtClean="0">
                <a:solidFill>
                  <a:srgbClr val="00B050"/>
                </a:solidFill>
                <a:latin typeface="Tw Cen MT Condensed Extra Bold" panose="020B0803020202020204" pitchFamily="34" charset="0"/>
              </a:rPr>
              <a:t>Eichenkreuz – </a:t>
            </a:r>
            <a:r>
              <a:rPr lang="de-DE" sz="1800" i="1" dirty="0" smtClean="0">
                <a:solidFill>
                  <a:srgbClr val="00B050"/>
                </a:solidFill>
                <a:latin typeface="Tw Cen MT Condensed Extra Bold" panose="020B0803020202020204" pitchFamily="34" charset="0"/>
              </a:rPr>
              <a:t>HANDBALL</a:t>
            </a:r>
            <a:r>
              <a:rPr lang="de-DE" sz="1600" i="1" dirty="0" smtClean="0">
                <a:solidFill>
                  <a:srgbClr val="00B050"/>
                </a:solidFill>
                <a:latin typeface="Tw Cen MT Condensed Extra Bold" panose="020B0803020202020204" pitchFamily="34" charset="0"/>
              </a:rPr>
              <a:t/>
            </a:r>
            <a:br>
              <a:rPr lang="de-DE" sz="1600" i="1" dirty="0" smtClean="0">
                <a:solidFill>
                  <a:srgbClr val="00B050"/>
                </a:solidFill>
                <a:latin typeface="Tw Cen MT Condensed Extra Bold" panose="020B0803020202020204" pitchFamily="34" charset="0"/>
              </a:rPr>
            </a:br>
            <a:r>
              <a:rPr lang="de-DE" sz="4000" dirty="0" smtClean="0">
                <a:solidFill>
                  <a:srgbClr val="00B050"/>
                </a:solidFill>
                <a:latin typeface="Tw Cen MT Condensed Extra Bold" panose="020B0803020202020204" pitchFamily="34" charset="0"/>
              </a:rPr>
              <a:t>Schiedsrichterfortbildung</a:t>
            </a:r>
            <a:r>
              <a:rPr lang="de-DE" dirty="0" smtClean="0">
                <a:solidFill>
                  <a:srgbClr val="00B050"/>
                </a:solidFill>
                <a:latin typeface="Tw Cen MT Condensed Extra Bold" panose="020B0803020202020204" pitchFamily="34" charset="0"/>
              </a:rPr>
              <a:t>		</a:t>
            </a:r>
            <a:r>
              <a:rPr lang="de-DE" sz="3100" dirty="0" smtClean="0">
                <a:solidFill>
                  <a:srgbClr val="00B050"/>
                </a:solidFill>
                <a:latin typeface="Tw Cen MT Condensed Extra Bold" panose="020B0803020202020204" pitchFamily="34" charset="0"/>
              </a:rPr>
              <a:t>Juli 2016</a:t>
            </a:r>
            <a:r>
              <a:rPr lang="de-DE" dirty="0" smtClean="0">
                <a:solidFill>
                  <a:srgbClr val="00B050"/>
                </a:solidFill>
                <a:latin typeface="Tw Cen MT Condensed Extra Bold" panose="020B0803020202020204" pitchFamily="34" charset="0"/>
              </a:rPr>
              <a:t/>
            </a:r>
            <a:br>
              <a:rPr lang="de-DE" dirty="0" smtClean="0">
                <a:solidFill>
                  <a:srgbClr val="00B050"/>
                </a:solidFill>
                <a:latin typeface="Tw Cen MT Condensed Extra Bold" panose="020B0803020202020204" pitchFamily="34" charset="0"/>
              </a:rPr>
            </a:br>
            <a:r>
              <a:rPr lang="de-DE" sz="4000" dirty="0" smtClean="0">
                <a:solidFill>
                  <a:srgbClr val="00B050"/>
                </a:solidFill>
                <a:latin typeface="Tw Cen MT Condensed Extra Bold" panose="020B0803020202020204" pitchFamily="34" charset="0"/>
              </a:rPr>
              <a:t>REGELÄNDERUNGEN  </a:t>
            </a:r>
            <a:r>
              <a:rPr lang="de-DE" dirty="0" smtClean="0">
                <a:solidFill>
                  <a:srgbClr val="00B050"/>
                </a:solidFill>
                <a:latin typeface="Tw Cen MT Condensed Extra Bold" panose="020B0803020202020204" pitchFamily="34" charset="0"/>
              </a:rPr>
              <a:t>    </a:t>
            </a:r>
            <a:r>
              <a:rPr lang="de-DE" i="1" dirty="0" smtClean="0">
                <a:solidFill>
                  <a:srgbClr val="00B050"/>
                </a:solidFill>
                <a:latin typeface="Tw Cen MT Condensed Extra Bold" panose="020B0803020202020204" pitchFamily="34" charset="0"/>
              </a:rPr>
              <a:t>Torwart als Feldspieler</a:t>
            </a:r>
            <a:endParaRPr lang="de-DE" dirty="0"/>
          </a:p>
        </p:txBody>
      </p:sp>
      <p:sp>
        <p:nvSpPr>
          <p:cNvPr id="3" name="Inhaltsplatzhalter 2"/>
          <p:cNvSpPr>
            <a:spLocks noGrp="1"/>
          </p:cNvSpPr>
          <p:nvPr>
            <p:ph idx="1"/>
          </p:nvPr>
        </p:nvSpPr>
        <p:spPr/>
        <p:txBody>
          <a:bodyPr>
            <a:normAutofit fontScale="92500" lnSpcReduction="10000"/>
          </a:bodyPr>
          <a:lstStyle/>
          <a:p>
            <a:pPr marL="0" indent="0">
              <a:buNone/>
            </a:pPr>
            <a:r>
              <a:rPr lang="de-DE" sz="2400" dirty="0" smtClean="0"/>
              <a:t>Regelbezug: R 4:1 R 4:4 – 4:7</a:t>
            </a:r>
          </a:p>
          <a:p>
            <a:pPr marL="0" indent="0">
              <a:buNone/>
            </a:pPr>
            <a:endParaRPr lang="de-DE" sz="2400" dirty="0" smtClean="0"/>
          </a:p>
          <a:p>
            <a:pPr marL="1371600" lvl="2" indent="-457200">
              <a:buAutoNum type="alphaLcParenR"/>
            </a:pPr>
            <a:r>
              <a:rPr lang="de-DE" sz="2400" i="1" dirty="0" smtClean="0"/>
              <a:t>      </a:t>
            </a:r>
            <a:r>
              <a:rPr lang="de-DE" sz="2400" i="1" u="sng" dirty="0" smtClean="0"/>
              <a:t> Was beinhaltet die neue Regel?:</a:t>
            </a:r>
            <a:r>
              <a:rPr lang="de-DE" dirty="0" smtClean="0"/>
              <a:t>	</a:t>
            </a:r>
          </a:p>
          <a:p>
            <a:pPr marL="0" indent="0">
              <a:buNone/>
            </a:pPr>
            <a:r>
              <a:rPr lang="de-DE" sz="2400" dirty="0" smtClean="0"/>
              <a:t>Der TW kann als 7. (oder 6. oder 5.) Feldspieler eingesetzt werden. Er muss </a:t>
            </a:r>
            <a:r>
              <a:rPr lang="de-DE" sz="2400" b="1" dirty="0" smtClean="0"/>
              <a:t>nicht</a:t>
            </a:r>
            <a:r>
              <a:rPr lang="de-DE" sz="2400" dirty="0" smtClean="0"/>
              <a:t> </a:t>
            </a:r>
            <a:r>
              <a:rPr lang="de-DE" sz="2400" b="1" dirty="0" smtClean="0"/>
              <a:t>mehr</a:t>
            </a:r>
            <a:r>
              <a:rPr lang="de-DE" sz="2400" dirty="0" smtClean="0"/>
              <a:t> zwingend mit einem Leibchen gekennzeichnet werden. (Alternativregelung!)</a:t>
            </a:r>
          </a:p>
          <a:p>
            <a:pPr marL="0" indent="0">
              <a:buNone/>
            </a:pPr>
            <a:endParaRPr lang="de-DE" sz="2400" dirty="0" smtClean="0"/>
          </a:p>
          <a:p>
            <a:pPr marL="0" indent="0">
              <a:buNone/>
            </a:pPr>
            <a:r>
              <a:rPr lang="de-DE" sz="2400" dirty="0" smtClean="0"/>
              <a:t>	</a:t>
            </a:r>
            <a:r>
              <a:rPr lang="de-DE" sz="2400" i="1" dirty="0" smtClean="0"/>
              <a:t>b)	</a:t>
            </a:r>
            <a:r>
              <a:rPr lang="de-DE" sz="2400" i="1" u="sng" dirty="0" smtClean="0"/>
              <a:t>Wo wird die Regel angewandt?</a:t>
            </a:r>
          </a:p>
          <a:p>
            <a:pPr marL="0" indent="0">
              <a:buNone/>
            </a:pPr>
            <a:r>
              <a:rPr lang="de-DE" sz="2400" dirty="0" smtClean="0"/>
              <a:t>Grundsätzlich in allen Spiel – und Altersklassen (</a:t>
            </a:r>
            <a:r>
              <a:rPr lang="de-DE" sz="2400" dirty="0" err="1" smtClean="0"/>
              <a:t>Jugend?Regelung</a:t>
            </a:r>
            <a:r>
              <a:rPr lang="de-DE" sz="2400" dirty="0" smtClean="0"/>
              <a:t> im EK kommt!))</a:t>
            </a:r>
          </a:p>
          <a:p>
            <a:pPr marL="0" indent="0">
              <a:buNone/>
            </a:pPr>
            <a:endParaRPr lang="de-DE" sz="2400" dirty="0" smtClean="0"/>
          </a:p>
          <a:p>
            <a:pPr marL="457200" lvl="1" indent="0">
              <a:buNone/>
            </a:pPr>
            <a:r>
              <a:rPr lang="de-DE" i="1" dirty="0" smtClean="0"/>
              <a:t>	c)</a:t>
            </a:r>
            <a:r>
              <a:rPr lang="de-DE" i="1" dirty="0"/>
              <a:t>	</a:t>
            </a:r>
            <a:r>
              <a:rPr lang="de-DE" i="1" u="sng" dirty="0"/>
              <a:t>Was soll die Regel </a:t>
            </a:r>
            <a:r>
              <a:rPr lang="de-DE" i="1" u="sng" dirty="0" smtClean="0"/>
              <a:t>bewirken?</a:t>
            </a:r>
          </a:p>
          <a:p>
            <a:pPr marL="457200" lvl="1" indent="0">
              <a:buNone/>
            </a:pPr>
            <a:r>
              <a:rPr lang="de-DE" dirty="0" smtClean="0"/>
              <a:t>Sie schafft neue taktische Möglichkeiten. Der IHF will damit ein </a:t>
            </a:r>
            <a:r>
              <a:rPr lang="de-DE" b="1" dirty="0" smtClean="0"/>
              <a:t>neues Element </a:t>
            </a:r>
            <a:r>
              <a:rPr lang="de-DE" dirty="0" smtClean="0"/>
              <a:t>ins Spiel bringen.</a:t>
            </a:r>
          </a:p>
          <a:p>
            <a:pPr marL="0" indent="0">
              <a:buNone/>
            </a:pPr>
            <a:endParaRPr lang="de-DE" sz="2400" dirty="0"/>
          </a:p>
        </p:txBody>
      </p:sp>
    </p:spTree>
    <p:extLst>
      <p:ext uri="{BB962C8B-B14F-4D97-AF65-F5344CB8AC3E}">
        <p14:creationId xmlns:p14="http://schemas.microsoft.com/office/powerpoint/2010/main" val="3299038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p:cTn id="32"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4" dur="500"/>
                                        <p:tgtEl>
                                          <p:spTgt spid="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000" dirty="0">
                <a:solidFill>
                  <a:srgbClr val="00B050"/>
                </a:solidFill>
                <a:latin typeface="Tw Cen MT Condensed Extra Bold" panose="020B0803020202020204" pitchFamily="34" charset="0"/>
              </a:rPr>
              <a:t>Eichenkreuz – </a:t>
            </a:r>
            <a:r>
              <a:rPr lang="de-DE" sz="2000" i="1" dirty="0">
                <a:solidFill>
                  <a:srgbClr val="00B050"/>
                </a:solidFill>
                <a:latin typeface="Tw Cen MT Condensed Extra Bold" panose="020B0803020202020204" pitchFamily="34" charset="0"/>
              </a:rPr>
              <a:t>HANDBALL</a:t>
            </a:r>
            <a:r>
              <a:rPr lang="de-DE" sz="1800" i="1" dirty="0">
                <a:solidFill>
                  <a:srgbClr val="00B050"/>
                </a:solidFill>
                <a:latin typeface="Tw Cen MT Condensed Extra Bold" panose="020B0803020202020204" pitchFamily="34" charset="0"/>
              </a:rPr>
              <a:t/>
            </a:r>
            <a:br>
              <a:rPr lang="de-DE" sz="1800" i="1" dirty="0">
                <a:solidFill>
                  <a:srgbClr val="00B050"/>
                </a:solidFill>
                <a:latin typeface="Tw Cen MT Condensed Extra Bold" panose="020B0803020202020204" pitchFamily="34" charset="0"/>
              </a:rPr>
            </a:br>
            <a:r>
              <a:rPr lang="de-DE" sz="4000" dirty="0">
                <a:solidFill>
                  <a:srgbClr val="00B050"/>
                </a:solidFill>
                <a:latin typeface="Tw Cen MT Condensed Extra Bold" panose="020B0803020202020204" pitchFamily="34" charset="0"/>
              </a:rPr>
              <a:t>Schiedsrichterfortbildung		Juli 2016</a:t>
            </a:r>
            <a:br>
              <a:rPr lang="de-DE" sz="4000" dirty="0">
                <a:solidFill>
                  <a:srgbClr val="00B050"/>
                </a:solidFill>
                <a:latin typeface="Tw Cen MT Condensed Extra Bold" panose="020B0803020202020204" pitchFamily="34" charset="0"/>
              </a:rPr>
            </a:br>
            <a:r>
              <a:rPr lang="de-DE" sz="4000"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Torwart als Feldspieler</a:t>
            </a:r>
            <a:endParaRPr lang="de-DE" dirty="0"/>
          </a:p>
        </p:txBody>
      </p:sp>
      <p:sp>
        <p:nvSpPr>
          <p:cNvPr id="3" name="Inhaltsplatzhalter 2"/>
          <p:cNvSpPr>
            <a:spLocks noGrp="1"/>
          </p:cNvSpPr>
          <p:nvPr>
            <p:ph idx="1"/>
          </p:nvPr>
        </p:nvSpPr>
        <p:spPr/>
        <p:txBody>
          <a:bodyPr>
            <a:normAutofit/>
          </a:bodyPr>
          <a:lstStyle/>
          <a:p>
            <a:pPr marL="457200" lvl="1" indent="0">
              <a:buNone/>
            </a:pPr>
            <a:endParaRPr lang="de-DE" dirty="0"/>
          </a:p>
          <a:p>
            <a:pPr marL="457200" lvl="1" indent="0">
              <a:buNone/>
            </a:pPr>
            <a:r>
              <a:rPr lang="de-DE" u="sng" dirty="0" smtClean="0"/>
              <a:t>Zu beachten</a:t>
            </a:r>
            <a:r>
              <a:rPr lang="de-DE" dirty="0" smtClean="0"/>
              <a:t>:</a:t>
            </a:r>
          </a:p>
          <a:p>
            <a:pPr lvl="2"/>
            <a:r>
              <a:rPr lang="de-DE" dirty="0" smtClean="0"/>
              <a:t>Alternativregelung; entweder wie bisher (Leibchen) oder Neuregelung.  Man kann auch zwischen den Möglichkeiten wechseln</a:t>
            </a:r>
          </a:p>
          <a:p>
            <a:pPr lvl="2"/>
            <a:r>
              <a:rPr lang="de-DE" dirty="0" smtClean="0"/>
              <a:t>Wenn eine Mannschaft mit 7 (oder 6, 5 ..) Feldspielern spielt, </a:t>
            </a:r>
            <a:r>
              <a:rPr lang="de-DE" b="1" dirty="0" smtClean="0"/>
              <a:t>kann kein </a:t>
            </a:r>
            <a:r>
              <a:rPr lang="de-DE" dirty="0" smtClean="0"/>
              <a:t>Spieler die Funktion des TW ausüben</a:t>
            </a:r>
          </a:p>
          <a:p>
            <a:pPr lvl="3"/>
            <a:r>
              <a:rPr lang="de-DE" dirty="0" smtClean="0"/>
              <a:t>Betritt ein Feldspieler den Torraum, um eine klare Torgelegenheit zu verhindern </a:t>
            </a:r>
            <a:r>
              <a:rPr lang="de-DE" dirty="0" smtClean="0">
                <a:sym typeface="Wingdings" panose="05000000000000000000" pitchFamily="2" charset="2"/>
              </a:rPr>
              <a:t>7 m und </a:t>
            </a:r>
            <a:r>
              <a:rPr lang="de-DE" dirty="0" err="1" smtClean="0">
                <a:sym typeface="Wingdings" panose="05000000000000000000" pitchFamily="2" charset="2"/>
              </a:rPr>
              <a:t>progr</a:t>
            </a:r>
            <a:r>
              <a:rPr lang="de-DE" dirty="0" smtClean="0">
                <a:sym typeface="Wingdings" panose="05000000000000000000" pitchFamily="2" charset="2"/>
              </a:rPr>
              <a:t>. Bestrafung</a:t>
            </a:r>
          </a:p>
          <a:p>
            <a:pPr lvl="3"/>
            <a:r>
              <a:rPr lang="de-DE" dirty="0" smtClean="0">
                <a:sym typeface="Wingdings" panose="05000000000000000000" pitchFamily="2" charset="2"/>
              </a:rPr>
              <a:t>Ohne klare Torgelegenheit </a:t>
            </a:r>
            <a:r>
              <a:rPr lang="de-DE" dirty="0" err="1" smtClean="0">
                <a:sym typeface="Wingdings" panose="05000000000000000000" pitchFamily="2" charset="2"/>
              </a:rPr>
              <a:t>progr</a:t>
            </a:r>
            <a:r>
              <a:rPr lang="de-DE" dirty="0" smtClean="0">
                <a:sym typeface="Wingdings" panose="05000000000000000000" pitchFamily="2" charset="2"/>
              </a:rPr>
              <a:t>. Bestrafung</a:t>
            </a:r>
            <a:endParaRPr lang="de-DE" dirty="0" smtClean="0"/>
          </a:p>
          <a:p>
            <a:pPr lvl="2"/>
            <a:r>
              <a:rPr lang="de-DE" dirty="0"/>
              <a:t>Wenn eine Mannschaft mit 7 (oder 6, 5 ..) Feldspielern </a:t>
            </a:r>
            <a:r>
              <a:rPr lang="de-DE" dirty="0" smtClean="0"/>
              <a:t>spielt und ein Abwurf auszuführen ist, muss ein TW eingewechselt werden</a:t>
            </a:r>
          </a:p>
          <a:p>
            <a:pPr lvl="2"/>
            <a:r>
              <a:rPr lang="de-DE" dirty="0" smtClean="0"/>
              <a:t>Regeländerung bei auszuführendem Freiwurf nach Schlusssignal für Abwehr</a:t>
            </a:r>
          </a:p>
          <a:p>
            <a:pPr marL="457200" lvl="1" indent="0">
              <a:buNone/>
            </a:pPr>
            <a:endParaRPr lang="de-DE" dirty="0"/>
          </a:p>
          <a:p>
            <a:pPr marL="457200" lvl="1" indent="0">
              <a:buNone/>
            </a:pPr>
            <a:endParaRPr lang="de-DE" dirty="0" smtClean="0"/>
          </a:p>
        </p:txBody>
      </p:sp>
    </p:spTree>
    <p:extLst>
      <p:ext uri="{BB962C8B-B14F-4D97-AF65-F5344CB8AC3E}">
        <p14:creationId xmlns:p14="http://schemas.microsoft.com/office/powerpoint/2010/main" val="121599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wipe(down)">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p:cTn id="26"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p:cTn id="33"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barn(inVertical)">
                                      <p:cBhvr>
                                        <p:cTn id="40" dur="5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p:cTn id="45"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46"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47"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400" dirty="0">
                <a:solidFill>
                  <a:srgbClr val="00B050"/>
                </a:solidFill>
                <a:latin typeface="Tw Cen MT Condensed Extra Bold" panose="020B0803020202020204" pitchFamily="34" charset="0"/>
              </a:rPr>
              <a:t>Eichenkreuz – </a:t>
            </a:r>
            <a:r>
              <a:rPr lang="de-DE" sz="2400" i="1" dirty="0">
                <a:solidFill>
                  <a:srgbClr val="00B050"/>
                </a:solidFill>
                <a:latin typeface="Tw Cen MT Condensed Extra Bold" panose="020B0803020202020204" pitchFamily="34" charset="0"/>
              </a:rPr>
              <a:t>HANDBALL</a:t>
            </a:r>
            <a:r>
              <a:rPr lang="de-DE" sz="2000" i="1" dirty="0">
                <a:solidFill>
                  <a:srgbClr val="00B050"/>
                </a:solidFill>
                <a:latin typeface="Tw Cen MT Condensed Extra Bold" panose="020B0803020202020204" pitchFamily="34" charset="0"/>
              </a:rPr>
              <a:t/>
            </a:r>
            <a:br>
              <a:rPr lang="de-DE" sz="2000" i="1"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Schiedsrichterfortbildung		Juli 2016</a:t>
            </a:r>
            <a:br>
              <a:rPr lang="de-DE" dirty="0">
                <a:solidFill>
                  <a:srgbClr val="00B050"/>
                </a:solidFill>
                <a:latin typeface="Tw Cen MT Condensed Extra Bold" panose="020B0803020202020204" pitchFamily="34" charset="0"/>
              </a:rPr>
            </a:br>
            <a:r>
              <a:rPr lang="de-DE" dirty="0">
                <a:solidFill>
                  <a:srgbClr val="00B050"/>
                </a:solidFill>
                <a:latin typeface="Tw Cen MT Condensed Extra Bold" panose="020B0803020202020204" pitchFamily="34" charset="0"/>
              </a:rPr>
              <a:t>REGELÄNDERUNGEN      </a:t>
            </a:r>
            <a:r>
              <a:rPr lang="de-DE" i="1" dirty="0">
                <a:solidFill>
                  <a:srgbClr val="00B050"/>
                </a:solidFill>
                <a:latin typeface="Tw Cen MT Condensed Extra Bold" panose="020B0803020202020204" pitchFamily="34" charset="0"/>
              </a:rPr>
              <a:t>Torwart als Feldspieler</a:t>
            </a:r>
            <a:endParaRPr lang="de-DE" dirty="0"/>
          </a:p>
        </p:txBody>
      </p:sp>
      <p:sp>
        <p:nvSpPr>
          <p:cNvPr id="3" name="Inhaltsplatzhalter 2"/>
          <p:cNvSpPr>
            <a:spLocks noGrp="1"/>
          </p:cNvSpPr>
          <p:nvPr>
            <p:ph idx="1"/>
          </p:nvPr>
        </p:nvSpPr>
        <p:spPr/>
        <p:txBody>
          <a:bodyPr/>
          <a:lstStyle/>
          <a:p>
            <a:endParaRPr lang="de-DE" smtClean="0">
              <a:sym typeface="Wingdings" panose="05000000000000000000" pitchFamily="2" charset="2"/>
            </a:endParaRPr>
          </a:p>
          <a:p>
            <a:r>
              <a:rPr lang="de-DE" smtClean="0">
                <a:sym typeface="Wingdings" panose="05000000000000000000" pitchFamily="2" charset="2"/>
              </a:rPr>
              <a:t> </a:t>
            </a:r>
            <a:r>
              <a:rPr lang="de-DE" dirty="0" smtClean="0">
                <a:sym typeface="Wingdings" panose="05000000000000000000" pitchFamily="2" charset="2"/>
              </a:rPr>
              <a:t>neue und anspruchsvolle Aufgabe für</a:t>
            </a:r>
          </a:p>
          <a:p>
            <a:pPr lvl="2"/>
            <a:r>
              <a:rPr lang="de-DE" sz="3600" dirty="0"/>
              <a:t>Zeitnehmer und Sekretär!</a:t>
            </a:r>
          </a:p>
          <a:p>
            <a:pPr lvl="2"/>
            <a:endParaRPr lang="de-DE" dirty="0">
              <a:sym typeface="Wingdings" panose="05000000000000000000" pitchFamily="2" charset="2"/>
            </a:endParaRPr>
          </a:p>
          <a:p>
            <a:endParaRPr lang="de-DE" dirty="0" smtClean="0">
              <a:sym typeface="Wingdings" panose="05000000000000000000" pitchFamily="2" charset="2"/>
            </a:endParaRPr>
          </a:p>
          <a:p>
            <a:r>
              <a:rPr lang="de-DE" b="1" dirty="0" smtClean="0">
                <a:sym typeface="Wingdings" panose="05000000000000000000" pitchFamily="2" charset="2"/>
              </a:rPr>
              <a:t>Vorschlag: Zu Beginn der Saison sollten sich die SR die Zeit nehmen und speziell auf diese Regeländerung hinweisen</a:t>
            </a:r>
          </a:p>
        </p:txBody>
      </p:sp>
    </p:spTree>
    <p:extLst>
      <p:ext uri="{BB962C8B-B14F-4D97-AF65-F5344CB8AC3E}">
        <p14:creationId xmlns:p14="http://schemas.microsoft.com/office/powerpoint/2010/main" val="737627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000" dirty="0">
                <a:solidFill>
                  <a:srgbClr val="00B050"/>
                </a:solidFill>
                <a:latin typeface="Tw Cen MT Condensed Extra Bold" panose="020B0803020202020204" pitchFamily="34" charset="0"/>
              </a:rPr>
              <a:t>Eichenkreuz – </a:t>
            </a:r>
            <a:r>
              <a:rPr lang="de-DE" sz="2000" i="1" dirty="0">
                <a:solidFill>
                  <a:srgbClr val="00B050"/>
                </a:solidFill>
                <a:latin typeface="Tw Cen MT Condensed Extra Bold" panose="020B0803020202020204" pitchFamily="34" charset="0"/>
              </a:rPr>
              <a:t>HANDBALL</a:t>
            </a:r>
            <a:r>
              <a:rPr lang="de-DE" sz="1800" i="1" dirty="0">
                <a:solidFill>
                  <a:srgbClr val="00B050"/>
                </a:solidFill>
                <a:latin typeface="Tw Cen MT Condensed Extra Bold" panose="020B0803020202020204" pitchFamily="34" charset="0"/>
              </a:rPr>
              <a:t/>
            </a:r>
            <a:br>
              <a:rPr lang="de-DE" sz="1800" i="1" dirty="0">
                <a:solidFill>
                  <a:srgbClr val="00B050"/>
                </a:solidFill>
                <a:latin typeface="Tw Cen MT Condensed Extra Bold" panose="020B0803020202020204" pitchFamily="34" charset="0"/>
              </a:rPr>
            </a:br>
            <a:r>
              <a:rPr lang="de-DE" sz="4000" dirty="0">
                <a:solidFill>
                  <a:srgbClr val="00B050"/>
                </a:solidFill>
                <a:latin typeface="Tw Cen MT Condensed Extra Bold" panose="020B0803020202020204" pitchFamily="34" charset="0"/>
              </a:rPr>
              <a:t>Schiedsrichterfortbildung		Juli 2016</a:t>
            </a:r>
            <a:br>
              <a:rPr lang="de-DE" sz="4000" dirty="0">
                <a:solidFill>
                  <a:srgbClr val="00B050"/>
                </a:solidFill>
                <a:latin typeface="Tw Cen MT Condensed Extra Bold" panose="020B0803020202020204" pitchFamily="34" charset="0"/>
              </a:rPr>
            </a:br>
            <a:r>
              <a:rPr lang="de-DE" sz="4000" dirty="0">
                <a:solidFill>
                  <a:srgbClr val="00B050"/>
                </a:solidFill>
                <a:latin typeface="Tw Cen MT Condensed Extra Bold" panose="020B0803020202020204" pitchFamily="34" charset="0"/>
              </a:rPr>
              <a:t>REGELÄNDERUNGEN      </a:t>
            </a:r>
            <a:r>
              <a:rPr lang="de-DE" i="1" dirty="0" smtClean="0">
                <a:solidFill>
                  <a:srgbClr val="00B050"/>
                </a:solidFill>
                <a:latin typeface="Tw Cen MT Condensed Extra Bold" panose="020B0803020202020204" pitchFamily="34" charset="0"/>
              </a:rPr>
              <a:t>Passives Spiel</a:t>
            </a:r>
            <a:endParaRPr lang="de-DE" dirty="0"/>
          </a:p>
        </p:txBody>
      </p:sp>
      <p:sp>
        <p:nvSpPr>
          <p:cNvPr id="3" name="Inhaltsplatzhalter 2"/>
          <p:cNvSpPr>
            <a:spLocks noGrp="1"/>
          </p:cNvSpPr>
          <p:nvPr>
            <p:ph idx="1"/>
          </p:nvPr>
        </p:nvSpPr>
        <p:spPr>
          <a:xfrm>
            <a:off x="838200" y="1825624"/>
            <a:ext cx="10515600" cy="4904359"/>
          </a:xfrm>
        </p:spPr>
        <p:txBody>
          <a:bodyPr>
            <a:normAutofit/>
          </a:bodyPr>
          <a:lstStyle/>
          <a:p>
            <a:pPr marL="457200" indent="-457200">
              <a:buAutoNum type="alphaLcParenR"/>
            </a:pPr>
            <a:endParaRPr lang="de-DE" sz="2400" dirty="0" smtClean="0"/>
          </a:p>
          <a:p>
            <a:pPr marL="457200" indent="-457200">
              <a:buAutoNum type="alphaLcParenR"/>
            </a:pPr>
            <a:r>
              <a:rPr lang="de-DE" sz="2400" dirty="0" smtClean="0"/>
              <a:t>Intention:		Viele Trainer und SR-Experten denken, dass diese Regel in 				den Spielregeln gut beschrieben ist, aber sie argumentieren, 			dass die SR, insbesondere nach dem Vorwarnsignal für 				passives Spiel, nicht die gleichen Kriterien anwenden und sie 			fordern Änderungen, die den SR weniger subjektive, sondern 			objektive Kriterien vorgeben</a:t>
            </a:r>
          </a:p>
          <a:p>
            <a:pPr marL="457200" indent="-457200">
              <a:buAutoNum type="alphaLcParenR"/>
            </a:pPr>
            <a:r>
              <a:rPr lang="de-DE" sz="2400" dirty="0" smtClean="0"/>
              <a:t>Anwendung	in allen Spiel – und Altersklassen</a:t>
            </a:r>
          </a:p>
          <a:p>
            <a:pPr marL="457200" indent="-457200">
              <a:buAutoNum type="alphaLcParenR"/>
            </a:pPr>
            <a:r>
              <a:rPr lang="de-DE" sz="2400" dirty="0" smtClean="0"/>
              <a:t>Regelbezug:	R. 7:11 und 7:12 bleiben </a:t>
            </a:r>
            <a:r>
              <a:rPr lang="de-DE" sz="2400" b="1" dirty="0" smtClean="0"/>
              <a:t>unverändert</a:t>
            </a:r>
            <a:r>
              <a:rPr lang="de-DE" sz="2400" dirty="0" smtClean="0"/>
              <a:t> 						Erl. 4 Abschn. A, B, C und E bleiben </a:t>
            </a:r>
            <a:r>
              <a:rPr lang="de-DE" sz="2400" b="1" dirty="0" smtClean="0"/>
              <a:t>unverändert</a:t>
            </a:r>
            <a:endParaRPr lang="de-DE" sz="1400" b="1" dirty="0" smtClean="0"/>
          </a:p>
          <a:p>
            <a:pPr lvl="6"/>
            <a:r>
              <a:rPr lang="de-DE" sz="2600" b="1" dirty="0" smtClean="0"/>
              <a:t>d.h. klare Absage, an den Voraussetzungen des „pass. Spiels“ irgend etwas zu ändern !!</a:t>
            </a:r>
          </a:p>
          <a:p>
            <a:endParaRPr lang="de-DE" sz="3600" b="1" dirty="0" smtClean="0"/>
          </a:p>
          <a:p>
            <a:endParaRPr lang="de-DE" sz="3600" b="1" dirty="0"/>
          </a:p>
        </p:txBody>
      </p:sp>
    </p:spTree>
    <p:extLst>
      <p:ext uri="{BB962C8B-B14F-4D97-AF65-F5344CB8AC3E}">
        <p14:creationId xmlns:p14="http://schemas.microsoft.com/office/powerpoint/2010/main" val="11112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anim calcmode="lin" valueType="num">
                                      <p:cBhvr>
                                        <p:cTn id="1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p:cTn id="2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794</Words>
  <Application>Microsoft Office PowerPoint</Application>
  <PresentationFormat>Breitbild</PresentationFormat>
  <Paragraphs>248</Paragraphs>
  <Slides>29</Slides>
  <Notes>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29</vt:i4>
      </vt:variant>
    </vt:vector>
  </HeadingPairs>
  <TitlesOfParts>
    <vt:vector size="37" baseType="lpstr">
      <vt:lpstr>ＭＳ Ｐゴシック</vt:lpstr>
      <vt:lpstr>Arial</vt:lpstr>
      <vt:lpstr>Calibri</vt:lpstr>
      <vt:lpstr>Calibri Light</vt:lpstr>
      <vt:lpstr>Times New Roman</vt:lpstr>
      <vt:lpstr>Tw Cen MT Condensed Extra Bold</vt:lpstr>
      <vt:lpstr>Wingdings</vt:lpstr>
      <vt:lpstr>Office Theme</vt:lpstr>
      <vt:lpstr>Eichenkreuz – HANDBALL Schiedsrichterfortbildung  Juli 2016    REGELÄNDERUNGEN</vt:lpstr>
      <vt:lpstr>Eichenkreuz – HANDBALL Schiedsrichterfortbildung  Juli 2016    REGELÄNDERUNGEN</vt:lpstr>
      <vt:lpstr>Eichenkreuz – HANDBALL Schiedsrichterfortbildung  Juli 2016    REGELÄNDERUNGEN</vt:lpstr>
      <vt:lpstr>Eichenkreuz – HANDBALL Schiedsrichterfortbildung  Juli 2016 REGELÄNDERUNGEN Verletzter Spieler </vt:lpstr>
      <vt:lpstr>Eichenkreuz – HANDBALL Schiedsrichterfortbildung  Juli 2016 REGELÄNDERUNGEN Verletzter Spieler</vt:lpstr>
      <vt:lpstr>Eichenkreuz – HANDBALL Schiedsrichterfortbildung  Juli 2016 REGELÄNDERUNGEN      Torwart als Feldspieler</vt:lpstr>
      <vt:lpstr>Eichenkreuz – HANDBALL Schiedsrichterfortbildung  Juli 2016 REGELÄNDERUNGEN      Torwart als Feldspieler</vt:lpstr>
      <vt:lpstr>Eichenkreuz – HANDBALL Schiedsrichterfortbildung  Juli 2016 REGELÄNDERUNGEN      Torwart als Feldspieler</vt:lpstr>
      <vt:lpstr>Eichenkreuz – HANDBALL Schiedsrichterfortbildung  Juli 2016 REGELÄNDERUNGEN      Passives Spiel</vt:lpstr>
      <vt:lpstr>Eichenkreuz – HANDBALL Schiedsrichterfortbildung  Juli 2016 REGELÄNDERUNGEN       Passives Spiel</vt:lpstr>
      <vt:lpstr>Eichenkreuz – HANDBALL Schiedsrichterfortbildung  Juli 2016 REGELÄNDERUNGEN       Passives Spiel</vt:lpstr>
      <vt:lpstr>Eichenkreuz – HANDBALL Schiedsrichterfortbildung  Juli 2016 REGELÄNDERUNGEN       Passives Spiel</vt:lpstr>
      <vt:lpstr>Eichenkreuz – HANDBALL Schiedsrichterfortbildung  Juli 2016 REGELÄNDERUNGEN       Passives Spiel</vt:lpstr>
      <vt:lpstr>Eichenkreuz – HANDBALL Schiedsrichterfortbildung  Juli 2016 REGELÄNDERUNGEN       Passives Spiel</vt:lpstr>
      <vt:lpstr>Eichenkreuz – HANDBALL Schiedsrichterfortbildung  Juli 2016 REGELÄNDERUNGEN       Passives Spiel</vt:lpstr>
      <vt:lpstr>Eichenkreuz – HANDBALL Schiedsrichterfortbildung  Juli 2016 REGELÄNDERUNGEN       Letzte 30 Sekunden</vt:lpstr>
      <vt:lpstr>Eichenkreuz – HANDBALL Schiedsrichterfortbildung  Juli 2016 REGELÄNDERUNGEN       Letzte 30 Sekunden</vt:lpstr>
      <vt:lpstr>Eichenkreuz – HANDBALL Schiedsrichterfortbildung  Juli 2016 REGELÄNDERUNGEN       Letzte 30 Sekunden</vt:lpstr>
      <vt:lpstr>Eichenkreuz – HANDBALL Schiedsrichterfortbildung  Juli 2016 REGELÄNDERUNGEN       Letzte 30 Sekunden</vt:lpstr>
      <vt:lpstr>Neue Regeln 2016</vt:lpstr>
      <vt:lpstr>Neue Regeln 2016</vt:lpstr>
      <vt:lpstr>Eichenkreuz – HANDBALL Schiedsrichterfortbildung  Juli 2016 REGELÄNDERUNGEN       Exkurs Regel 8 /Struktur</vt:lpstr>
      <vt:lpstr>Eichenkreuz – HANDBALL Schiedsrichterfortbildung  Juli 2016 REGELÄNDERUNGEN       Exkurs Regel 8 / Struktur</vt:lpstr>
      <vt:lpstr>Eichenkreuz – HANDBALL Schiedsrichterfortbildung  Juli 2016 REGELÄNDERUNGEN       Exkurs Regel 8 / Struktur</vt:lpstr>
      <vt:lpstr>Eichenkreuz – HANDBALL Schiedsrichterfortbildung  Juli 2016 REGELÄNDERUNGEN       Letzte 30 Sekunden</vt:lpstr>
      <vt:lpstr>Eichenkreuz – HANDBALL Schiedsrichterfortbildung  Juli 2016 REGELÄNDERUNGEN       Letzte 30 Sekunden</vt:lpstr>
      <vt:lpstr>Eichenkreuz – HANDBALL Schiedsrichterfortbildung  Juli 2016 REGELÄNDERUNGEN       Blaue Karte </vt:lpstr>
      <vt:lpstr>Eichenkreuz – HANDBALL Schiedsrichterfortbildung  Juli 2016 REGELÄNDERUNGEN       Blaue Karte</vt:lpstr>
      <vt:lpstr>Eichenkreuz – HANDBALL Schiedsrichterfortbildung  Juli 2016    REGELÄNDERUNGEN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Eichenkreuz – HANDBALL Schiedsrichterfortbildung  Juli 2016    REGELÄNDERUNGEN</dc:title>
  <dc:creator>Helmut Meyer</dc:creator>
  <cp:lastModifiedBy>Steffen Pflugfelder</cp:lastModifiedBy>
  <cp:revision>64</cp:revision>
  <dcterms:created xsi:type="dcterms:W3CDTF">2016-06-28T17:30:22Z</dcterms:created>
  <dcterms:modified xsi:type="dcterms:W3CDTF">2016-07-28T21:16:05Z</dcterms:modified>
</cp:coreProperties>
</file>